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7"/>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ype="http://schemas.openxmlformats.org/officeDocument/2006/relationships/presProps" Target="presProps.xml"/>  <Relationship Id="rId14" Type="http://schemas.openxmlformats.org/officeDocument/2006/relationships/viewProps" Target="viewProps.xml"/>  <Relationship Id="rId15" Type="http://schemas.openxmlformats.org/officeDocument/2006/relationships/theme" Target="theme/theme1.xml"/>  <Relationship Id="rId16" Type="http://schemas.openxmlformats.org/officeDocument/2006/relationships/tableStyles" Target="tableStyles.xml"/>  <Relationship Id="rId17"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35.pn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36.pn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2.png" Type="http://schemas.openxmlformats.org/officeDocument/2006/relationships/image"/><Relationship Id="rId2"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 Id="rId10" Target="../media/image11.svg" Type="http://schemas.openxmlformats.org/officeDocument/2006/relationships/image"/><Relationship Id="rId11" Target="../slideLayouts/slideLayout1.xml" Type="http://schemas.openxmlformats.org/officeDocument/2006/relationships/slideLayout"/><Relationship Id="rId1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12.png" Type="http://schemas.openxmlformats.org/officeDocument/2006/relationships/image"/><Relationship Id="rId2" Target="../media/image13.sv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slideLayouts/slideLayout1.xml" Type="http://schemas.openxmlformats.org/officeDocument/2006/relationships/slideLayout"/><Relationship Id="rId6"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16.png" Type="http://schemas.openxmlformats.org/officeDocument/2006/relationships/image"/><Relationship Id="rId2" Target="../media/image17.sv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17" Target="../media/image32.png" Type="http://schemas.openxmlformats.org/officeDocument/2006/relationships/image"/><Relationship Id="rId18" Target="../media/image33.svg" Type="http://schemas.openxmlformats.org/officeDocument/2006/relationships/image"/><Relationship Id="rId19" Target="../slideLayouts/slideLayout1.xml" Type="http://schemas.openxmlformats.org/officeDocument/2006/relationships/slideLayout"/><Relationship Id="rId20"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34.pn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380905" y="5029331"/>
            <a:ext cx="11046238" cy="1000966"/>
          </a:xfrm>
          <a:prstGeom prst="rect">
            <a:avLst/>
          </a:prstGeom>
          <a:noFill/>
        </p:spPr>
        <p:txBody>
          <a:bodyPr wrap="square" rtlCol="0" anchor="ctr" bIns="0" lIns="0" rIns="0" tIns="0"/>
          <a:lstStyle/>
          <a:p>
            <a:pPr algn="l">
              <a:lnSpc>
                <a:spcPts val="7884"/>
              </a:lnSpc>
              <a:buNone/>
            </a:pPr>
            <a:r>
              <a:rPr lang="en-US" b="1" sz="6750" spc="-405" kern="0" dirty="0" smtClean="0">
                <a:solidFill>
                  <a:srgbClr val="333333"/>
                </a:solidFill>
                <a:latin typeface="Inter" pitchFamily="34" charset="0"/>
                <a:ea typeface="Inter" pitchFamily="34" charset="-122"/>
                <a:cs typeface="Inter" pitchFamily="34" charset="-120"/>
              </a:rPr>
              <a:t>Zero Trust Adoption Guide</a:t>
            </a:r>
            <a:endParaRPr lang="en-US" dirty="0"/>
          </a:p>
        </p:txBody>
      </p:sp>
      <p:sp>
        <p:nvSpPr>
          <p:cNvPr id="3" name="Object 2"/>
          <p:cNvSpPr/>
          <p:nvPr/>
        </p:nvSpPr>
        <p:spPr>
          <a:xfrm>
            <a:off x="380905" y="6129987"/>
            <a:ext cx="11046238" cy="356602"/>
          </a:xfrm>
          <a:prstGeom prst="rect">
            <a:avLst/>
          </a:prstGeom>
          <a:noFill/>
        </p:spPr>
        <p:txBody>
          <a:bodyPr wrap="square" rtlCol="0" anchor="ctr" bIns="0" lIns="0" rIns="0" tIns="0"/>
          <a:lstStyle/>
          <a:p>
            <a:pPr algn="l">
              <a:lnSpc>
                <a:spcPts val="2809"/>
              </a:lnSpc>
              <a:spcBef>
                <a:spcPts val="770"/>
              </a:spcBef>
              <a:buNone/>
            </a:pPr>
            <a:r>
              <a:rPr lang="en-US" sz="2025" spc="-40" kern="0" dirty="0" smtClean="0">
                <a:solidFill>
                  <a:srgbClr val="000000">
                    <a:alpha val="56000"/>
                  </a:srgbClr>
                </a:solidFill>
                <a:latin typeface="Inter" pitchFamily="34" charset="0"/>
                <a:ea typeface="Inter" pitchFamily="34" charset="-122"/>
                <a:cs typeface="Inter" pitchFamily="34" charset="-120"/>
              </a:rPr>
              <a:t>A comprehensive guide to adopting a Zero Trust security architecture for your organization.</a:t>
            </a:r>
            <a:endParaRPr lang="en-US" dirty="0"/>
          </a:p>
        </p:txBody>
      </p:sp>
      <p:sp>
        <p:nvSpPr>
          <p:cNvPr id="4" name="Object 3"/>
          <p:cNvSpPr/>
          <p:nvPr/>
        </p:nvSpPr>
        <p:spPr>
          <a:xfrm>
            <a:off x="0" y="0"/>
            <a:ext cx="12188952" cy="4761309"/>
          </a:xfrm>
          <a:prstGeom prst="rect">
            <a:avLst/>
          </a:prstGeom>
          <a:solidFill>
            <a:srgbClr val="000000">
              <a:alpha val="0000"/>
            </a:srgbClr>
          </a:solidFill>
        </p:spPr>
      </p:sp>
      <p:pic>
        <p:nvPicPr>
          <p:cNvPr id="5" name="Object 4" descr="abstract cybersecurity network, in a &quot;photography style with warm natural tones, subtle retro film grain, cinematic lighting&quot; style">    </p:cNvPr>
          <p:cNvPicPr>
            <a:picLocks noChangeAspect="1"/>
          </p:cNvPicPr>
          <p:nvPr/>
        </p:nvPicPr>
        <p:blipFill>
          <a:blip r:embed="rId1"/>
          <a:srcRect l="0" r="0" t="14193" b="14193"/>
          <a:stretch/>
        </p:blipFill>
        <p:spPr>
          <a:xfrm>
            <a:off x="0" y="0"/>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5645008" y="476131"/>
            <a:ext cx="6067813" cy="5904024"/>
          </a:xfrm>
          <a:prstGeom prst="rect">
            <a:avLst/>
          </a:prstGeom>
          <a:solidFill>
            <a:srgbClr val="22aaee"/>
          </a:solidFill>
        </p:spPr>
      </p:sp>
      <p:pic>
        <p:nvPicPr>
          <p:cNvPr id="3" name="Object 2" descr="global manufacturing company, in a &quot;photography style with warm natural tones, subtle retro film grain, cinematic lighting&quot; style">    </p:cNvPr>
          <p:cNvPicPr>
            <a:picLocks noChangeAspect="1"/>
          </p:cNvPicPr>
          <p:nvPr/>
        </p:nvPicPr>
        <p:blipFill>
          <a:blip r:embed="rId1"/>
          <a:srcRect l="0" r="0" t="1350" b="1350"/>
          <a:stretch/>
        </p:blipFill>
        <p:spPr>
          <a:xfrm>
            <a:off x="5645008" y="476131"/>
            <a:ext cx="6067813" cy="5904024"/>
          </a:xfrm>
          <a:prstGeom prst="rect">
            <a:avLst/>
          </a:prstGeom>
        </p:spPr>
      </p:pic>
      <p:sp>
        <p:nvSpPr>
          <p:cNvPr id="4" name="Object 3"/>
          <p:cNvSpPr/>
          <p:nvPr/>
        </p:nvSpPr>
        <p:spPr>
          <a:xfrm>
            <a:off x="816237" y="750402"/>
            <a:ext cx="4012534" cy="1112163"/>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Case Study: Global Manufacturer</a:t>
            </a:r>
            <a:endParaRPr lang="en-US" dirty="0"/>
          </a:p>
        </p:txBody>
      </p:sp>
      <p:sp>
        <p:nvSpPr>
          <p:cNvPr id="5" name="Object 4"/>
          <p:cNvSpPr/>
          <p:nvPr/>
        </p:nvSpPr>
        <p:spPr>
          <a:xfrm>
            <a:off x="256158" y="1965131"/>
            <a:ext cx="5132692" cy="4120021"/>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ffffff">
                    <a:alpha val="80000"/>
                  </a:srgbClr>
                </a:solidFill>
                <a:latin typeface="Inter" pitchFamily="34" charset="0"/>
                <a:ea typeface="Inter" pitchFamily="34" charset="-122"/>
                <a:cs typeface="Inter" pitchFamily="34" charset="-120"/>
              </a:rPr>
              <a:t>This case study showcases how a global manufacturing company with 40,000 employees successfully implemented a Zero Trust strategy. The organization transformed its legacy network architecture, moving from a broad VPN-based access model to a user-to-app Zero Trust approach. By phasing in key Zero Trust capabilities over 12 months, the company achieved significant security and operational improvements, including 99% MFA adoption, 85% reduction in inbound app exposure, and a 70% decrease in security incidents with lateral movement.</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4157575" cy="5904024"/>
          </a:xfrm>
          <a:prstGeom prst="rect">
            <a:avLst/>
          </a:prstGeom>
          <a:solidFill>
            <a:srgbClr val="22aaee"/>
          </a:solidFill>
        </p:spPr>
      </p:sp>
      <p:pic>
        <p:nvPicPr>
          <p:cNvPr id="3" name="Object 2" descr="abstract network connectivity future, in a &quot;photography style with warm natural tones, subtle retro film grain, cinematic lighting&quot; style">    </p:cNvPr>
          <p:cNvPicPr>
            <a:picLocks noChangeAspect="1"/>
          </p:cNvPicPr>
          <p:nvPr/>
        </p:nvPicPr>
        <p:blipFill>
          <a:blip r:embed="rId1"/>
          <a:srcRect l="14790" r="14790" t="0" b="0"/>
          <a:stretch/>
        </p:blipFill>
        <p:spPr>
          <a:xfrm>
            <a:off x="476131" y="476131"/>
            <a:ext cx="4157575" cy="5904024"/>
          </a:xfrm>
          <a:prstGeom prst="rect">
            <a:avLst/>
          </a:prstGeom>
        </p:spPr>
      </p:pic>
      <p:sp>
        <p:nvSpPr>
          <p:cNvPr id="4" name="Object 3"/>
          <p:cNvSpPr/>
          <p:nvPr/>
        </p:nvSpPr>
        <p:spPr>
          <a:xfrm>
            <a:off x="4781783" y="2427177"/>
            <a:ext cx="7259092" cy="2001535"/>
          </a:xfrm>
          <a:prstGeom prst="rect">
            <a:avLst/>
          </a:prstGeom>
          <a:noFill/>
        </p:spPr>
        <p:txBody>
          <a:bodyPr wrap="square" rtlCol="0" anchor="ctr" bIns="0" lIns="0" rIns="0" tIns="0"/>
          <a:lstStyle/>
          <a:p>
            <a:pPr algn="ctr">
              <a:lnSpc>
                <a:spcPts val="2628"/>
              </a:lnSpc>
              <a:buNone/>
            </a:pPr>
            <a:r>
              <a:rPr lang="en-US" b="1" sz="2250" spc="-135" kern="0" dirty="0" smtClean="0">
                <a:solidFill>
                  <a:srgbClr val="333333"/>
                </a:solidFill>
                <a:latin typeface="Inter" pitchFamily="34" charset="0"/>
                <a:ea typeface="Inter" pitchFamily="34" charset="-122"/>
                <a:cs typeface="Inter" pitchFamily="34" charset="-120"/>
              </a:rPr>
              <a:t>The journey to Zero Trust is an ongoing process, not a one-time destination. By establishing a strong foundation, iterating on the core pillars, and continuously optimizing based on data-driven insights, organizations can achieve the agility, resilience, and security needed to thrive in the modern digital landscape.</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Agenda</a:t>
            </a:r>
            <a:endParaRPr lang="en-US" dirty="0"/>
          </a:p>
        </p:txBody>
      </p:sp>
      <p:sp>
        <p:nvSpPr>
          <p:cNvPr id="3" name="Object 2"/>
          <p:cNvSpPr/>
          <p:nvPr/>
        </p:nvSpPr>
        <p:spPr>
          <a:xfrm>
            <a:off x="952262" y="1659118"/>
            <a:ext cx="5446938" cy="4270002"/>
          </a:xfrm>
          <a:prstGeom prst="rect">
            <a:avLst/>
          </a:prstGeom>
          <a:noFill/>
        </p:spPr>
        <p:txBody>
          <a:bodyPr wrap="square" rtlCol="0" anchor="t" bIns="0" lIns="0" rIns="0" tIns="0"/>
          <a:lstStyle/>
          <a:p>
            <a:pPr algn="l" marL="242900" indent="-242900">
              <a:lnSpc>
                <a:spcPts val="2050"/>
              </a:lnSpc>
              <a:buSzPct val="100000"/>
              <a:buChar char="•"/>
            </a:pPr>
            <a:r>
              <a:rPr lang="en-US" b="1" sz="1755" spc="-105" kern="0" dirty="0" smtClean="0">
                <a:solidFill>
                  <a:srgbClr val="ffffff"/>
                </a:solidFill>
                <a:latin typeface="Inter" pitchFamily="34" charset="0"/>
                <a:ea typeface="Inter" pitchFamily="34" charset="-122"/>
                <a:cs typeface="Inter" pitchFamily="34" charset="-120"/>
              </a:rPr>
              <a:t>Core Principles</a:t>
            </a:r>
          </a:p>
          <a:p>
            <a:pPr algn="l" lvl="1">
              <a:lnSpc>
                <a:spcPts val="1556"/>
              </a:lnSpc>
              <a:spcBef>
                <a:spcPts val="209"/>
              </a:spcBef>
              <a:buNone/>
            </a:pPr>
            <a:r>
              <a:rPr lang="en-US" sz="1121" spc="-22" kern="0" dirty="0" smtClean="0">
                <a:solidFill>
                  <a:srgbClr val="ffffff">
                    <a:alpha val="80000"/>
                  </a:srgbClr>
                </a:solidFill>
                <a:latin typeface="Inter" pitchFamily="34" charset="0"/>
                <a:ea typeface="Inter" pitchFamily="34" charset="-122"/>
                <a:cs typeface="Inter" pitchFamily="34" charset="-120"/>
              </a:rPr>
              <a:t>The fundamental principles that guide the implementation of a Zero Trust architecture.</a:t>
            </a:r>
          </a:p>
          <a:p>
            <a:pPr algn="l" marL="242900" indent="-242900">
              <a:lnSpc>
                <a:spcPts val="2050"/>
              </a:lnSpc>
              <a:spcBef>
                <a:spcPts val="1660"/>
              </a:spcBef>
              <a:buSzPct val="100000"/>
              <a:buChar char="•"/>
            </a:pPr>
            <a:r>
              <a:rPr lang="en-US" b="1" sz="1755" spc="-105" kern="0" dirty="0" smtClean="0">
                <a:solidFill>
                  <a:srgbClr val="ffffff"/>
                </a:solidFill>
                <a:latin typeface="Inter" pitchFamily="34" charset="0"/>
                <a:ea typeface="Inter" pitchFamily="34" charset="-122"/>
                <a:cs typeface="Inter" pitchFamily="34" charset="-120"/>
              </a:rPr>
              <a:t>Reference Architecture</a:t>
            </a:r>
          </a:p>
          <a:p>
            <a:pPr algn="l" lvl="1">
              <a:lnSpc>
                <a:spcPts val="1556"/>
              </a:lnSpc>
              <a:spcBef>
                <a:spcPts val="209"/>
              </a:spcBef>
              <a:buNone/>
            </a:pPr>
            <a:r>
              <a:rPr lang="en-US" sz="1121" spc="-22" kern="0" dirty="0" smtClean="0">
                <a:solidFill>
                  <a:srgbClr val="ffffff">
                    <a:alpha val="80000"/>
                  </a:srgbClr>
                </a:solidFill>
                <a:latin typeface="Inter" pitchFamily="34" charset="0"/>
                <a:ea typeface="Inter" pitchFamily="34" charset="-122"/>
                <a:cs typeface="Inter" pitchFamily="34" charset="-120"/>
              </a:rPr>
              <a:t>The layered design of a Zero Trust framework, covering identity, device, network, application, and data components.</a:t>
            </a:r>
          </a:p>
          <a:p>
            <a:pPr algn="l" marL="242900" indent="-242900">
              <a:lnSpc>
                <a:spcPts val="2050"/>
              </a:lnSpc>
              <a:spcBef>
                <a:spcPts val="1660"/>
              </a:spcBef>
              <a:buSzPct val="100000"/>
              <a:buChar char="•"/>
            </a:pPr>
            <a:r>
              <a:rPr lang="en-US" b="1" sz="1755" spc="-105" kern="0" dirty="0" smtClean="0">
                <a:solidFill>
                  <a:srgbClr val="ffffff"/>
                </a:solidFill>
                <a:latin typeface="Inter" pitchFamily="34" charset="0"/>
                <a:ea typeface="Inter" pitchFamily="34" charset="-122"/>
                <a:cs typeface="Inter" pitchFamily="34" charset="-120"/>
              </a:rPr>
              <a:t>Maturity Model Heatmap</a:t>
            </a:r>
          </a:p>
          <a:p>
            <a:pPr algn="l" lvl="1">
              <a:lnSpc>
                <a:spcPts val="1556"/>
              </a:lnSpc>
              <a:spcBef>
                <a:spcPts val="209"/>
              </a:spcBef>
              <a:buNone/>
            </a:pPr>
            <a:r>
              <a:rPr lang="en-US" sz="1121" spc="-22" kern="0" dirty="0" smtClean="0">
                <a:solidFill>
                  <a:srgbClr val="ffffff">
                    <a:alpha val="80000"/>
                  </a:srgbClr>
                </a:solidFill>
                <a:latin typeface="Inter" pitchFamily="34" charset="0"/>
                <a:ea typeface="Inter" pitchFamily="34" charset="-122"/>
                <a:cs typeface="Inter" pitchFamily="34" charset="-120"/>
              </a:rPr>
              <a:t>A visual assessment of the organization's current Zero Trust maturity and the targeted 12-month goals.</a:t>
            </a:r>
          </a:p>
          <a:p>
            <a:pPr algn="l" marL="242900" indent="-242900">
              <a:lnSpc>
                <a:spcPts val="2050"/>
              </a:lnSpc>
              <a:spcBef>
                <a:spcPts val="1660"/>
              </a:spcBef>
              <a:buSzPct val="100000"/>
              <a:buChar char="•"/>
            </a:pPr>
            <a:r>
              <a:rPr lang="en-US" b="1" sz="1755" spc="-105" kern="0" dirty="0" smtClean="0">
                <a:solidFill>
                  <a:srgbClr val="ffffff"/>
                </a:solidFill>
                <a:latin typeface="Inter" pitchFamily="34" charset="0"/>
                <a:ea typeface="Inter" pitchFamily="34" charset="-122"/>
                <a:cs typeface="Inter" pitchFamily="34" charset="-120"/>
              </a:rPr>
              <a:t>Phased Rollout: 90/180/365 Days</a:t>
            </a:r>
          </a:p>
          <a:p>
            <a:pPr algn="l" lvl="1">
              <a:lnSpc>
                <a:spcPts val="1556"/>
              </a:lnSpc>
              <a:spcBef>
                <a:spcPts val="209"/>
              </a:spcBef>
              <a:buNone/>
            </a:pPr>
            <a:r>
              <a:rPr lang="en-US" sz="1121" spc="-22" kern="0" dirty="0" smtClean="0">
                <a:solidFill>
                  <a:srgbClr val="ffffff">
                    <a:alpha val="80000"/>
                  </a:srgbClr>
                </a:solidFill>
                <a:latin typeface="Inter" pitchFamily="34" charset="0"/>
                <a:ea typeface="Inter" pitchFamily="34" charset="-122"/>
                <a:cs typeface="Inter" pitchFamily="34" charset="-120"/>
              </a:rPr>
              <a:t>A timeline outlining the key milestones and activities for a phased Zero Trust implementation.</a:t>
            </a:r>
          </a:p>
          <a:p>
            <a:pPr algn="l" marL="242900" indent="-242900">
              <a:lnSpc>
                <a:spcPts val="2050"/>
              </a:lnSpc>
              <a:spcBef>
                <a:spcPts val="1660"/>
              </a:spcBef>
              <a:buSzPct val="100000"/>
              <a:buChar char="•"/>
            </a:pPr>
            <a:r>
              <a:rPr lang="en-US" b="1" sz="1755" spc="-105" kern="0" dirty="0" smtClean="0">
                <a:solidFill>
                  <a:srgbClr val="ffffff"/>
                </a:solidFill>
                <a:latin typeface="Inter" pitchFamily="34" charset="0"/>
                <a:ea typeface="Inter" pitchFamily="34" charset="-122"/>
                <a:cs typeface="Inter" pitchFamily="34" charset="-120"/>
              </a:rPr>
              <a:t>Exemplar Policies</a:t>
            </a:r>
          </a:p>
          <a:p>
            <a:pPr algn="l" lvl="1">
              <a:lnSpc>
                <a:spcPts val="1556"/>
              </a:lnSpc>
              <a:spcBef>
                <a:spcPts val="209"/>
              </a:spcBef>
              <a:buNone/>
            </a:pPr>
            <a:r>
              <a:rPr lang="en-US" sz="1121" spc="-22" kern="0" dirty="0" smtClean="0">
                <a:solidFill>
                  <a:srgbClr val="ffffff">
                    <a:alpha val="80000"/>
                  </a:srgbClr>
                </a:solidFill>
                <a:latin typeface="Inter" pitchFamily="34" charset="0"/>
                <a:ea typeface="Inter" pitchFamily="34" charset="-122"/>
                <a:cs typeface="Inter" pitchFamily="34" charset="-120"/>
              </a:rPr>
              <a:t>Sample human-readable Zero Trust policies that can be expressed as code and enforced across the architecture.</a:t>
            </a:r>
            <a:endParaRPr lang="en-US" dirty="0"/>
          </a:p>
        </p:txBody>
      </p:sp>
      <p:sp>
        <p:nvSpPr>
          <p:cNvPr id="4" name="Object 3"/>
          <p:cNvSpPr/>
          <p:nvPr/>
        </p:nvSpPr>
        <p:spPr>
          <a:xfrm>
            <a:off x="6284928" y="1659118"/>
            <a:ext cx="5446938" cy="3175595"/>
          </a:xfrm>
          <a:prstGeom prst="rect">
            <a:avLst/>
          </a:prstGeom>
          <a:noFill/>
        </p:spPr>
        <p:txBody>
          <a:bodyPr wrap="square" rtlCol="0" anchor="t" bIns="0" lIns="0" rIns="0" tIns="0"/>
          <a:lstStyle/>
          <a:p>
            <a:pPr algn="l" marL="242900" indent="-242900">
              <a:lnSpc>
                <a:spcPts val="2050"/>
              </a:lnSpc>
              <a:buSzPct val="100000"/>
              <a:buChar char="•"/>
            </a:pPr>
            <a:r>
              <a:rPr lang="en-US" b="1" sz="1755" spc="-105" kern="0" dirty="0" smtClean="0">
                <a:solidFill>
                  <a:srgbClr val="ffffff"/>
                </a:solidFill>
                <a:latin typeface="Inter" pitchFamily="34" charset="0"/>
                <a:ea typeface="Inter" pitchFamily="34" charset="-122"/>
                <a:cs typeface="Inter" pitchFamily="34" charset="-120"/>
              </a:rPr>
              <a:t>Telemetry &amp; KPIs Dashboard</a:t>
            </a:r>
          </a:p>
          <a:p>
            <a:pPr algn="l" lvl="1">
              <a:lnSpc>
                <a:spcPts val="1556"/>
              </a:lnSpc>
              <a:spcBef>
                <a:spcPts val="209"/>
              </a:spcBef>
              <a:buNone/>
            </a:pPr>
            <a:r>
              <a:rPr lang="en-US" sz="1121" spc="-22" kern="0" dirty="0" smtClean="0">
                <a:solidFill>
                  <a:srgbClr val="ffffff">
                    <a:alpha val="80000"/>
                  </a:srgbClr>
                </a:solidFill>
                <a:latin typeface="Inter" pitchFamily="34" charset="0"/>
                <a:ea typeface="Inter" pitchFamily="34" charset="-122"/>
                <a:cs typeface="Inter" pitchFamily="34" charset="-120"/>
              </a:rPr>
              <a:t>A dashboard showcasing the core metrics and service-level objectives (SLOs) for monitoring Zero Trust adoption.</a:t>
            </a:r>
          </a:p>
          <a:p>
            <a:pPr algn="l" marL="242900" indent="-242900">
              <a:lnSpc>
                <a:spcPts val="2050"/>
              </a:lnSpc>
              <a:spcBef>
                <a:spcPts val="1660"/>
              </a:spcBef>
              <a:buSzPct val="100000"/>
              <a:buChar char="•"/>
            </a:pPr>
            <a:r>
              <a:rPr lang="en-US" b="1" sz="1755" spc="-105" kern="0" dirty="0" smtClean="0">
                <a:solidFill>
                  <a:srgbClr val="ffffff"/>
                </a:solidFill>
                <a:latin typeface="Inter" pitchFamily="34" charset="0"/>
                <a:ea typeface="Inter" pitchFamily="34" charset="-122"/>
                <a:cs typeface="Inter" pitchFamily="34" charset="-120"/>
              </a:rPr>
              <a:t>Common Pitfalls (and Fixes)</a:t>
            </a:r>
          </a:p>
          <a:p>
            <a:pPr algn="l" lvl="1">
              <a:lnSpc>
                <a:spcPts val="1556"/>
              </a:lnSpc>
              <a:spcBef>
                <a:spcPts val="209"/>
              </a:spcBef>
              <a:buNone/>
            </a:pPr>
            <a:r>
              <a:rPr lang="en-US" sz="1121" spc="-22" kern="0" dirty="0" smtClean="0">
                <a:solidFill>
                  <a:srgbClr val="ffffff">
                    <a:alpha val="80000"/>
                  </a:srgbClr>
                </a:solidFill>
                <a:latin typeface="Inter" pitchFamily="34" charset="0"/>
                <a:ea typeface="Inter" pitchFamily="34" charset="-122"/>
                <a:cs typeface="Inter" pitchFamily="34" charset="-120"/>
              </a:rPr>
              <a:t>Potential challenges and recommended solutions to avoid common Zero Trust implementation pitfalls.</a:t>
            </a:r>
          </a:p>
          <a:p>
            <a:pPr algn="l" marL="242900" indent="-242900">
              <a:lnSpc>
                <a:spcPts val="2050"/>
              </a:lnSpc>
              <a:spcBef>
                <a:spcPts val="1660"/>
              </a:spcBef>
              <a:buSzPct val="100000"/>
              <a:buChar char="•"/>
            </a:pPr>
            <a:r>
              <a:rPr lang="en-US" b="1" sz="1755" spc="-105" kern="0" dirty="0" smtClean="0">
                <a:solidFill>
                  <a:srgbClr val="ffffff"/>
                </a:solidFill>
                <a:latin typeface="Inter" pitchFamily="34" charset="0"/>
                <a:ea typeface="Inter" pitchFamily="34" charset="-122"/>
                <a:cs typeface="Inter" pitchFamily="34" charset="-120"/>
              </a:rPr>
              <a:t>Case Study: Global Manufacturer</a:t>
            </a:r>
          </a:p>
          <a:p>
            <a:pPr algn="l" lvl="1">
              <a:lnSpc>
                <a:spcPts val="1556"/>
              </a:lnSpc>
              <a:spcBef>
                <a:spcPts val="209"/>
              </a:spcBef>
              <a:buNone/>
            </a:pPr>
            <a:r>
              <a:rPr lang="en-US" sz="1121" spc="-22" kern="0" dirty="0" smtClean="0">
                <a:solidFill>
                  <a:srgbClr val="ffffff">
                    <a:alpha val="80000"/>
                  </a:srgbClr>
                </a:solidFill>
                <a:latin typeface="Inter" pitchFamily="34" charset="0"/>
                <a:ea typeface="Inter" pitchFamily="34" charset="-122"/>
                <a:cs typeface="Inter" pitchFamily="34" charset="-120"/>
              </a:rPr>
              <a:t>A real-world example of how a large organization successfully implemented a Zero Trust strategy.</a:t>
            </a:r>
          </a:p>
          <a:p>
            <a:pPr algn="l" marL="242900" indent="-242900">
              <a:lnSpc>
                <a:spcPts val="2050"/>
              </a:lnSpc>
              <a:spcBef>
                <a:spcPts val="1660"/>
              </a:spcBef>
              <a:buSzPct val="100000"/>
              <a:buChar char="•"/>
            </a:pPr>
            <a:r>
              <a:rPr lang="en-US" b="1" sz="1755" spc="-105" kern="0" dirty="0" smtClean="0">
                <a:solidFill>
                  <a:srgbClr val="ffffff"/>
                </a:solidFill>
                <a:latin typeface="Inter" pitchFamily="34" charset="0"/>
                <a:ea typeface="Inter" pitchFamily="34" charset="-122"/>
                <a:cs typeface="Inter" pitchFamily="34" charset="-120"/>
              </a:rPr>
              <a:t>Next Steps</a:t>
            </a:r>
          </a:p>
          <a:p>
            <a:pPr algn="l" lvl="1">
              <a:lnSpc>
                <a:spcPts val="1556"/>
              </a:lnSpc>
              <a:spcBef>
                <a:spcPts val="209"/>
              </a:spcBef>
              <a:buNone/>
            </a:pPr>
            <a:r>
              <a:rPr lang="en-US" sz="1121" spc="-22" kern="0" dirty="0" smtClean="0">
                <a:solidFill>
                  <a:srgbClr val="ffffff">
                    <a:alpha val="80000"/>
                  </a:srgbClr>
                </a:solidFill>
                <a:latin typeface="Inter" pitchFamily="34" charset="0"/>
                <a:ea typeface="Inter" pitchFamily="34" charset="-122"/>
                <a:cs typeface="Inter" pitchFamily="34" charset="-120"/>
              </a:rPr>
              <a:t>Conclusion Slide</a:t>
            </a:r>
            <a:endParaRPr lang="en-US" dirty="0"/>
          </a:p>
        </p:txBody>
      </p:sp>
      <p:sp>
        <p:nvSpPr>
          <p:cNvPr id="5" name="Object 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Zero Trust Core Principles</a:t>
            </a:r>
            <a:endParaRPr lang="en-US" dirty="0"/>
          </a:p>
        </p:txBody>
      </p:sp>
      <p:sp>
        <p:nvSpPr>
          <p:cNvPr id="3" name="Object 2"/>
          <p:cNvSpPr/>
          <p:nvPr/>
        </p:nvSpPr>
        <p:spPr>
          <a:xfrm>
            <a:off x="476131" y="1590277"/>
            <a:ext cx="3618595" cy="2109260"/>
          </a:xfrm>
          <a:prstGeom prst="rect">
            <a:avLst/>
          </a:prstGeom>
          <a:solidFill>
            <a:srgbClr val="22aaee"/>
          </a:solidFill>
        </p:spPr>
      </p:sp>
      <p:sp>
        <p:nvSpPr>
          <p:cNvPr id="4" name="Object 3"/>
          <p:cNvSpPr/>
          <p:nvPr/>
        </p:nvSpPr>
        <p:spPr>
          <a:xfrm>
            <a:off x="761810" y="1823185"/>
            <a:ext cx="3456711" cy="302442"/>
          </a:xfrm>
          <a:prstGeom prst="rect">
            <a:avLst/>
          </a:prstGeom>
          <a:noFill/>
        </p:spPr>
        <p:txBody>
          <a:bodyPr wrap="square" rtlCol="0" anchor="t"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Verify Explicitly</a:t>
            </a:r>
            <a:endParaRPr lang="en-US" dirty="0"/>
          </a:p>
        </p:txBody>
      </p:sp>
      <p:sp>
        <p:nvSpPr>
          <p:cNvPr id="5" name="Object 4"/>
          <p:cNvSpPr/>
          <p:nvPr/>
        </p:nvSpPr>
        <p:spPr>
          <a:xfrm>
            <a:off x="761810" y="2233848"/>
            <a:ext cx="3456711" cy="1056614"/>
          </a:xfrm>
          <a:prstGeom prst="rect">
            <a:avLst/>
          </a:prstGeom>
          <a:noFill/>
        </p:spPr>
        <p:txBody>
          <a:bodyPr wrap="square" rtlCol="0" anchor="t" bIns="0" lIns="0" rIns="0" tIns="0"/>
          <a:lstStyle/>
          <a:p>
            <a:pPr algn="l">
              <a:lnSpc>
                <a:spcPts val="2081"/>
              </a:lnSpc>
              <a:spcBef>
                <a:spcPts val="835"/>
              </a:spcBef>
              <a:buNone/>
            </a:pPr>
            <a:r>
              <a:rPr lang="en-US" sz="1500" spc="-30" kern="0" dirty="0" smtClean="0">
                <a:solidFill>
                  <a:srgbClr val="000000">
                    <a:alpha val="56000"/>
                  </a:srgbClr>
                </a:solidFill>
                <a:latin typeface="Inter" pitchFamily="34" charset="0"/>
                <a:ea typeface="Inter" pitchFamily="34" charset="-122"/>
                <a:cs typeface="Inter" pitchFamily="34" charset="-120"/>
              </a:rPr>
              <a:t>Authenticate and authorize based on all available data points, including identity, device, location, behavior, and risk.</a:t>
            </a:r>
            <a:endParaRPr lang="en-US" dirty="0"/>
          </a:p>
        </p:txBody>
      </p:sp>
      <p:sp>
        <p:nvSpPr>
          <p:cNvPr id="6" name="Object 5"/>
          <p:cNvSpPr/>
          <p:nvPr/>
        </p:nvSpPr>
        <p:spPr>
          <a:xfrm>
            <a:off x="4285178" y="1590277"/>
            <a:ext cx="3618595" cy="2109260"/>
          </a:xfrm>
          <a:prstGeom prst="rect">
            <a:avLst/>
          </a:prstGeom>
          <a:solidFill>
            <a:srgbClr val="ffd9ad"/>
          </a:solidFill>
        </p:spPr>
      </p:sp>
      <p:sp>
        <p:nvSpPr>
          <p:cNvPr id="7" name="Object 6"/>
          <p:cNvSpPr/>
          <p:nvPr/>
        </p:nvSpPr>
        <p:spPr>
          <a:xfrm>
            <a:off x="4570857" y="1823185"/>
            <a:ext cx="3456711" cy="302442"/>
          </a:xfrm>
          <a:prstGeom prst="rect">
            <a:avLst/>
          </a:prstGeom>
          <a:noFill/>
        </p:spPr>
        <p:txBody>
          <a:bodyPr wrap="square" rtlCol="0" anchor="t"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Least Privilege</a:t>
            </a:r>
            <a:endParaRPr lang="en-US" dirty="0"/>
          </a:p>
        </p:txBody>
      </p:sp>
      <p:sp>
        <p:nvSpPr>
          <p:cNvPr id="8" name="Object 7"/>
          <p:cNvSpPr/>
          <p:nvPr/>
        </p:nvSpPr>
        <p:spPr>
          <a:xfrm>
            <a:off x="4570857" y="2233848"/>
            <a:ext cx="3456711" cy="1056614"/>
          </a:xfrm>
          <a:prstGeom prst="rect">
            <a:avLst/>
          </a:prstGeom>
          <a:noFill/>
        </p:spPr>
        <p:txBody>
          <a:bodyPr wrap="square" rtlCol="0" anchor="t" bIns="0" lIns="0" rIns="0" tIns="0"/>
          <a:lstStyle/>
          <a:p>
            <a:pPr algn="l">
              <a:lnSpc>
                <a:spcPts val="2081"/>
              </a:lnSpc>
              <a:spcBef>
                <a:spcPts val="835"/>
              </a:spcBef>
              <a:buNone/>
            </a:pPr>
            <a:r>
              <a:rPr lang="en-US" sz="1500" spc="-30" kern="0" dirty="0" smtClean="0">
                <a:solidFill>
                  <a:srgbClr val="000000">
                    <a:alpha val="56000"/>
                  </a:srgbClr>
                </a:solidFill>
                <a:latin typeface="Inter" pitchFamily="34" charset="0"/>
                <a:ea typeface="Inter" pitchFamily="34" charset="-122"/>
                <a:cs typeface="Inter" pitchFamily="34" charset="-120"/>
              </a:rPr>
              <a:t>Employ Just-In-Time (JIT) and Just-Enough-Access (JEA) to minimize permissions and adopt role- and attribute-based access controls.</a:t>
            </a:r>
            <a:endParaRPr lang="en-US" dirty="0"/>
          </a:p>
        </p:txBody>
      </p:sp>
      <p:sp>
        <p:nvSpPr>
          <p:cNvPr id="9" name="Object 8"/>
          <p:cNvSpPr/>
          <p:nvPr/>
        </p:nvSpPr>
        <p:spPr>
          <a:xfrm>
            <a:off x="8094226" y="1590277"/>
            <a:ext cx="3618595" cy="2109260"/>
          </a:xfrm>
          <a:prstGeom prst="rect">
            <a:avLst/>
          </a:prstGeom>
          <a:solidFill>
            <a:srgbClr val="fec088"/>
          </a:solidFill>
        </p:spPr>
      </p:sp>
      <p:sp>
        <p:nvSpPr>
          <p:cNvPr id="10" name="Object 9"/>
          <p:cNvSpPr/>
          <p:nvPr/>
        </p:nvSpPr>
        <p:spPr>
          <a:xfrm>
            <a:off x="8379905" y="1823185"/>
            <a:ext cx="3456711" cy="302442"/>
          </a:xfrm>
          <a:prstGeom prst="rect">
            <a:avLst/>
          </a:prstGeom>
          <a:noFill/>
        </p:spPr>
        <p:txBody>
          <a:bodyPr wrap="square" rtlCol="0" anchor="t"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Assume Breach</a:t>
            </a:r>
            <a:endParaRPr lang="en-US" dirty="0"/>
          </a:p>
        </p:txBody>
      </p:sp>
      <p:sp>
        <p:nvSpPr>
          <p:cNvPr id="11" name="Object 10"/>
          <p:cNvSpPr/>
          <p:nvPr/>
        </p:nvSpPr>
        <p:spPr>
          <a:xfrm>
            <a:off x="8379905" y="2233848"/>
            <a:ext cx="3456711" cy="1056614"/>
          </a:xfrm>
          <a:prstGeom prst="rect">
            <a:avLst/>
          </a:prstGeom>
          <a:noFill/>
        </p:spPr>
        <p:txBody>
          <a:bodyPr wrap="square" rtlCol="0" anchor="t" bIns="0" lIns="0" rIns="0" tIns="0"/>
          <a:lstStyle/>
          <a:p>
            <a:pPr algn="l">
              <a:lnSpc>
                <a:spcPts val="2081"/>
              </a:lnSpc>
              <a:spcBef>
                <a:spcPts val="835"/>
              </a:spcBef>
              <a:buNone/>
            </a:pPr>
            <a:r>
              <a:rPr lang="en-US" sz="1500" spc="-30" kern="0" dirty="0" smtClean="0">
                <a:solidFill>
                  <a:srgbClr val="000000">
                    <a:alpha val="56000"/>
                  </a:srgbClr>
                </a:solidFill>
                <a:latin typeface="Inter" pitchFamily="34" charset="0"/>
                <a:ea typeface="Inter" pitchFamily="34" charset="-122"/>
                <a:cs typeface="Inter" pitchFamily="34" charset="-120"/>
              </a:rPr>
              <a:t>Segment access, tightly control egress, and encrypt everything to minimize lateral movement in case of a breach.</a:t>
            </a:r>
            <a:endParaRPr lang="en-US" dirty="0"/>
          </a:p>
        </p:txBody>
      </p:sp>
      <p:sp>
        <p:nvSpPr>
          <p:cNvPr id="12" name="Object 11"/>
          <p:cNvSpPr/>
          <p:nvPr/>
        </p:nvSpPr>
        <p:spPr>
          <a:xfrm>
            <a:off x="476131" y="3889990"/>
            <a:ext cx="3618595" cy="2109260"/>
          </a:xfrm>
          <a:prstGeom prst="rect">
            <a:avLst/>
          </a:prstGeom>
          <a:solidFill>
            <a:srgbClr val="fd864d"/>
          </a:solidFill>
        </p:spPr>
      </p:sp>
      <p:sp>
        <p:nvSpPr>
          <p:cNvPr id="13" name="Object 12"/>
          <p:cNvSpPr/>
          <p:nvPr/>
        </p:nvSpPr>
        <p:spPr>
          <a:xfrm>
            <a:off x="761810" y="4122897"/>
            <a:ext cx="3456711" cy="302442"/>
          </a:xfrm>
          <a:prstGeom prst="rect">
            <a:avLst/>
          </a:prstGeom>
          <a:noFill/>
        </p:spPr>
        <p:txBody>
          <a:bodyPr wrap="square" rtlCol="0" anchor="t"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Continuous Evaluation</a:t>
            </a:r>
            <a:endParaRPr lang="en-US" dirty="0"/>
          </a:p>
        </p:txBody>
      </p:sp>
      <p:sp>
        <p:nvSpPr>
          <p:cNvPr id="14" name="Object 13"/>
          <p:cNvSpPr/>
          <p:nvPr/>
        </p:nvSpPr>
        <p:spPr>
          <a:xfrm>
            <a:off x="761810" y="4533560"/>
            <a:ext cx="3456711" cy="1056614"/>
          </a:xfrm>
          <a:prstGeom prst="rect">
            <a:avLst/>
          </a:prstGeom>
          <a:noFill/>
        </p:spPr>
        <p:txBody>
          <a:bodyPr wrap="square" rtlCol="0" anchor="t" bIns="0" lIns="0" rIns="0" tIns="0"/>
          <a:lstStyle/>
          <a:p>
            <a:pPr algn="l">
              <a:lnSpc>
                <a:spcPts val="2081"/>
              </a:lnSpc>
              <a:spcBef>
                <a:spcPts val="835"/>
              </a:spcBef>
              <a:buNone/>
            </a:pPr>
            <a:r>
              <a:rPr lang="en-US" sz="1500" spc="-30" kern="0" dirty="0" smtClean="0">
                <a:solidFill>
                  <a:srgbClr val="000000">
                    <a:alpha val="56000"/>
                  </a:srgbClr>
                </a:solidFill>
                <a:latin typeface="Inter" pitchFamily="34" charset="0"/>
                <a:ea typeface="Inter" pitchFamily="34" charset="-122"/>
                <a:cs typeface="Inter" pitchFamily="34" charset="-120"/>
              </a:rPr>
              <a:t>Assess trust at every request or session, not just at the initial login, and adapt access and policies accordingly.</a:t>
            </a:r>
            <a:endParaRPr lang="en-US" dirty="0"/>
          </a:p>
        </p:txBody>
      </p:sp>
      <p:sp>
        <p:nvSpPr>
          <p:cNvPr id="15" name="Object 14"/>
          <p:cNvSpPr/>
          <p:nvPr/>
        </p:nvSpPr>
        <p:spPr>
          <a:xfrm>
            <a:off x="4285178" y="3889990"/>
            <a:ext cx="3618595" cy="2109260"/>
          </a:xfrm>
          <a:prstGeom prst="rect">
            <a:avLst/>
          </a:prstGeom>
          <a:solidFill>
            <a:srgbClr val="ff8000"/>
          </a:solidFill>
        </p:spPr>
      </p:sp>
      <p:sp>
        <p:nvSpPr>
          <p:cNvPr id="16" name="Object 15"/>
          <p:cNvSpPr/>
          <p:nvPr/>
        </p:nvSpPr>
        <p:spPr>
          <a:xfrm>
            <a:off x="4570857" y="4122897"/>
            <a:ext cx="3456711" cy="302442"/>
          </a:xfrm>
          <a:prstGeom prst="rect">
            <a:avLst/>
          </a:prstGeom>
          <a:noFill/>
        </p:spPr>
        <p:txBody>
          <a:bodyPr wrap="square" rtlCol="0" anchor="t"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Policy as Code</a:t>
            </a:r>
            <a:endParaRPr lang="en-US" dirty="0"/>
          </a:p>
        </p:txBody>
      </p:sp>
      <p:sp>
        <p:nvSpPr>
          <p:cNvPr id="17" name="Object 16"/>
          <p:cNvSpPr/>
          <p:nvPr/>
        </p:nvSpPr>
        <p:spPr>
          <a:xfrm>
            <a:off x="4570857" y="4533560"/>
            <a:ext cx="3456711" cy="792460"/>
          </a:xfrm>
          <a:prstGeom prst="rect">
            <a:avLst/>
          </a:prstGeom>
          <a:noFill/>
        </p:spPr>
        <p:txBody>
          <a:bodyPr wrap="square" rtlCol="0" anchor="t" bIns="0" lIns="0" rIns="0" tIns="0"/>
          <a:lstStyle/>
          <a:p>
            <a:pPr algn="l">
              <a:lnSpc>
                <a:spcPts val="2081"/>
              </a:lnSpc>
              <a:spcBef>
                <a:spcPts val="835"/>
              </a:spcBef>
              <a:buNone/>
            </a:pPr>
            <a:r>
              <a:rPr lang="en-US" sz="1500" spc="-30" kern="0" dirty="0" smtClean="0">
                <a:solidFill>
                  <a:srgbClr val="000000">
                    <a:alpha val="56000"/>
                  </a:srgbClr>
                </a:solidFill>
                <a:latin typeface="Inter" pitchFamily="34" charset="0"/>
                <a:ea typeface="Inter" pitchFamily="34" charset="-122"/>
                <a:cs typeface="Inter" pitchFamily="34" charset="-120"/>
              </a:rPr>
              <a:t>Express Zero Trust policies in a versioned, tested, and automated manner for consistent enforcement.</a:t>
            </a:r>
            <a:endParaRPr lang="en-US" dirty="0"/>
          </a:p>
        </p:txBody>
      </p:sp>
      <p:sp>
        <p:nvSpPr>
          <p:cNvPr id="18" name="Object 17"/>
          <p:cNvSpPr/>
          <p:nvPr/>
        </p:nvSpPr>
        <p:spPr>
          <a:xfrm>
            <a:off x="8094226" y="3889990"/>
            <a:ext cx="3618595" cy="2109260"/>
          </a:xfrm>
          <a:prstGeom prst="rect">
            <a:avLst/>
          </a:prstGeom>
          <a:solidFill>
            <a:srgbClr val="ff797a"/>
          </a:solidFill>
        </p:spPr>
      </p:sp>
      <p:sp>
        <p:nvSpPr>
          <p:cNvPr id="19" name="Object 18"/>
          <p:cNvSpPr/>
          <p:nvPr/>
        </p:nvSpPr>
        <p:spPr>
          <a:xfrm>
            <a:off x="8379905" y="4122897"/>
            <a:ext cx="3456711" cy="302442"/>
          </a:xfrm>
          <a:prstGeom prst="rect">
            <a:avLst/>
          </a:prstGeom>
          <a:noFill/>
        </p:spPr>
        <p:txBody>
          <a:bodyPr wrap="square" rtlCol="0" anchor="t" bIns="0" lIns="0" rIns="0" tIns="0"/>
          <a:lstStyle/>
          <a:p>
            <a:pPr algn="l">
              <a:lnSpc>
                <a:spcPts val="2383"/>
              </a:lnSpc>
              <a:buNone/>
            </a:pPr>
            <a:r>
              <a:rPr lang="en-US" b="1" sz="2040" spc="-122" kern="0" dirty="0" smtClean="0">
                <a:solidFill>
                  <a:srgbClr val="333333"/>
                </a:solidFill>
                <a:latin typeface="Inter" pitchFamily="34" charset="0"/>
                <a:ea typeface="Inter" pitchFamily="34" charset="-122"/>
                <a:cs typeface="Inter" pitchFamily="34" charset="-120"/>
              </a:rPr>
              <a:t>Telemetry-Driven</a:t>
            </a:r>
            <a:endParaRPr lang="en-US" dirty="0"/>
          </a:p>
        </p:txBody>
      </p:sp>
      <p:sp>
        <p:nvSpPr>
          <p:cNvPr id="20" name="Object 19"/>
          <p:cNvSpPr/>
          <p:nvPr/>
        </p:nvSpPr>
        <p:spPr>
          <a:xfrm>
            <a:off x="8379905" y="4533560"/>
            <a:ext cx="3456711" cy="1056614"/>
          </a:xfrm>
          <a:prstGeom prst="rect">
            <a:avLst/>
          </a:prstGeom>
          <a:noFill/>
        </p:spPr>
        <p:txBody>
          <a:bodyPr wrap="square" rtlCol="0" anchor="t" bIns="0" lIns="0" rIns="0" tIns="0"/>
          <a:lstStyle/>
          <a:p>
            <a:pPr algn="l">
              <a:lnSpc>
                <a:spcPts val="2081"/>
              </a:lnSpc>
              <a:spcBef>
                <a:spcPts val="835"/>
              </a:spcBef>
              <a:buNone/>
            </a:pPr>
            <a:r>
              <a:rPr lang="en-US" sz="1500" spc="-30" kern="0" dirty="0" smtClean="0">
                <a:solidFill>
                  <a:srgbClr val="000000">
                    <a:alpha val="56000"/>
                  </a:srgbClr>
                </a:solidFill>
                <a:latin typeface="Inter" pitchFamily="34" charset="0"/>
                <a:ea typeface="Inter" pitchFamily="34" charset="-122"/>
                <a:cs typeface="Inter" pitchFamily="34" charset="-120"/>
              </a:rPr>
              <a:t>Collect, analyze, and act on security telemetry in near real-time to measure, learn, and continuously improve.</a:t>
            </a:r>
            <a:endParaRPr lang="en-US" dirty="0"/>
          </a:p>
        </p:txBody>
      </p:sp>
      <p:sp>
        <p:nvSpPr>
          <p:cNvPr id="21" name="Object 20"/>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Reference Architecture</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1623607"/>
            <a:ext cx="2399700" cy="1199850"/>
          </a:xfrm>
          <a:prstGeom prst="rect">
            <a:avLst/>
          </a:prstGeom>
        </p:spPr>
      </p:pic>
      <p:sp>
        <p:nvSpPr>
          <p:cNvPr id="4" name="Object 3"/>
          <p:cNvSpPr/>
          <p:nvPr/>
        </p:nvSpPr>
        <p:spPr>
          <a:xfrm>
            <a:off x="579927" y="2086445"/>
            <a:ext cx="1906428"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Identity</a:t>
            </a:r>
            <a:endParaRPr lang="en-US" dirty="0"/>
          </a:p>
        </p:txBody>
      </p:sp>
      <p:sp>
        <p:nvSpPr>
          <p:cNvPr id="5" name="Object 4"/>
          <p:cNvSpPr/>
          <p:nvPr/>
        </p:nvSpPr>
        <p:spPr>
          <a:xfrm>
            <a:off x="761810" y="2947746"/>
            <a:ext cx="1906428" cy="2508615"/>
          </a:xfrm>
          <a:prstGeom prst="rect">
            <a:avLst/>
          </a:prstGeom>
          <a:noFill/>
        </p:spPr>
        <p:txBody>
          <a:bodyPr wrap="square" rtlCol="0" anchor="t" bIns="0" lIns="0" rIns="0" tIns="0"/>
          <a:lstStyle/>
          <a:p>
            <a:pPr algn="l">
              <a:lnSpc>
                <a:spcPts val="1976"/>
              </a:lnSpc>
              <a:buNone/>
            </a:pPr>
            <a:r>
              <a:rPr lang="en-US" sz="1425" spc="-29" kern="0" dirty="0" smtClean="0">
                <a:solidFill>
                  <a:srgbClr val="ffffff">
                    <a:alpha val="80000"/>
                  </a:srgbClr>
                </a:solidFill>
                <a:latin typeface="Inter" pitchFamily="34" charset="0"/>
                <a:ea typeface="Inter" pitchFamily="34" charset="-122"/>
                <a:cs typeface="Inter" pitchFamily="34" charset="-120"/>
              </a:rPr>
              <a:t>Central identity provider (IdP) for SSO, phishing-resistant MFA, risk-based authentication, and privilege access management with just-in-time (JIT) and just-enough-access (JEA) controls.</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85377" y="1623607"/>
            <a:ext cx="2409223" cy="1199850"/>
          </a:xfrm>
          <a:prstGeom prst="rect">
            <a:avLst/>
          </a:prstGeom>
        </p:spPr>
      </p:pic>
      <p:sp>
        <p:nvSpPr>
          <p:cNvPr id="7" name="Object 6"/>
          <p:cNvSpPr/>
          <p:nvPr/>
        </p:nvSpPr>
        <p:spPr>
          <a:xfrm>
            <a:off x="3089138" y="2086445"/>
            <a:ext cx="1592182"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Devices</a:t>
            </a:r>
            <a:endParaRPr lang="en-US" dirty="0"/>
          </a:p>
        </p:txBody>
      </p:sp>
      <p:sp>
        <p:nvSpPr>
          <p:cNvPr id="8" name="Object 7"/>
          <p:cNvSpPr/>
          <p:nvPr/>
        </p:nvSpPr>
        <p:spPr>
          <a:xfrm>
            <a:off x="2971057" y="2947746"/>
            <a:ext cx="1906428" cy="3261199"/>
          </a:xfrm>
          <a:prstGeom prst="rect">
            <a:avLst/>
          </a:prstGeom>
          <a:noFill/>
        </p:spPr>
        <p:txBody>
          <a:bodyPr wrap="square" rtlCol="0" anchor="t" bIns="0" lIns="0" rIns="0" tIns="0"/>
          <a:lstStyle/>
          <a:p>
            <a:pPr algn="l">
              <a:lnSpc>
                <a:spcPts val="1976"/>
              </a:lnSpc>
              <a:buNone/>
            </a:pPr>
            <a:r>
              <a:rPr lang="en-US" sz="1425" spc="-29" kern="0" dirty="0" smtClean="0">
                <a:solidFill>
                  <a:srgbClr val="ffffff">
                    <a:alpha val="80000"/>
                  </a:srgbClr>
                </a:solidFill>
                <a:latin typeface="Inter" pitchFamily="34" charset="0"/>
                <a:ea typeface="Inter" pitchFamily="34" charset="-122"/>
                <a:cs typeface="Inter" pitchFamily="34" charset="-120"/>
              </a:rPr>
              <a:t>Unified endpoint management (UEM) for device enrollment, endpoint detection and response (EDR) for posture checks, certificate-based device identity, and compliance gates based on encryption, patching, and jailbroken/rooted status.</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4629" y="1623607"/>
            <a:ext cx="2399700" cy="1199850"/>
          </a:xfrm>
          <a:prstGeom prst="rect">
            <a:avLst/>
          </a:prstGeom>
        </p:spPr>
      </p:pic>
      <p:sp>
        <p:nvSpPr>
          <p:cNvPr id="10" name="Object 9"/>
          <p:cNvSpPr/>
          <p:nvPr/>
        </p:nvSpPr>
        <p:spPr>
          <a:xfrm>
            <a:off x="5298385" y="2086445"/>
            <a:ext cx="1592182"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Network</a:t>
            </a:r>
            <a:endParaRPr lang="en-US" dirty="0"/>
          </a:p>
        </p:txBody>
      </p:sp>
      <p:sp>
        <p:nvSpPr>
          <p:cNvPr id="11" name="Object 10"/>
          <p:cNvSpPr/>
          <p:nvPr/>
        </p:nvSpPr>
        <p:spPr>
          <a:xfrm>
            <a:off x="5180305" y="2947746"/>
            <a:ext cx="1906428" cy="3261199"/>
          </a:xfrm>
          <a:prstGeom prst="rect">
            <a:avLst/>
          </a:prstGeom>
          <a:noFill/>
        </p:spPr>
        <p:txBody>
          <a:bodyPr wrap="square" rtlCol="0" anchor="t" bIns="0" lIns="0" rIns="0" tIns="0"/>
          <a:lstStyle/>
          <a:p>
            <a:pPr algn="l">
              <a:lnSpc>
                <a:spcPts val="1976"/>
              </a:lnSpc>
              <a:buNone/>
            </a:pPr>
            <a:r>
              <a:rPr lang="en-US" sz="1425" spc="-29" kern="0" dirty="0" smtClean="0">
                <a:solidFill>
                  <a:srgbClr val="ffffff">
                    <a:alpha val="80000"/>
                  </a:srgbClr>
                </a:solidFill>
                <a:latin typeface="Inter" pitchFamily="34" charset="0"/>
                <a:ea typeface="Inter" pitchFamily="34" charset="-122"/>
                <a:cs typeface="Inter" pitchFamily="34" charset="-120"/>
              </a:rPr>
              <a:t>Zero Trust Network Access (ZTNA) or Software-Defined Perimeter (SDP) for user-to-application access, microsegmentation for east-west traffic control, network access control (NAC) at campus and branch, and egress control policies.</a:t>
            </a:r>
            <a:endParaRPr lang="en-US" dirty="0"/>
          </a:p>
        </p:txBody>
      </p:sp>
      <p:pic>
        <p:nvPicPr>
          <p:cNvPr id="12" name="Object 11"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3876" y="1623607"/>
            <a:ext cx="2409223" cy="1199850"/>
          </a:xfrm>
          <a:prstGeom prst="rect">
            <a:avLst/>
          </a:prstGeom>
        </p:spPr>
      </p:pic>
      <p:sp>
        <p:nvSpPr>
          <p:cNvPr id="13" name="Object 12"/>
          <p:cNvSpPr/>
          <p:nvPr/>
        </p:nvSpPr>
        <p:spPr>
          <a:xfrm>
            <a:off x="7507633" y="2086445"/>
            <a:ext cx="1592182"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Applications</a:t>
            </a:r>
            <a:endParaRPr lang="en-US" dirty="0"/>
          </a:p>
        </p:txBody>
      </p:sp>
      <p:sp>
        <p:nvSpPr>
          <p:cNvPr id="14" name="Object 13"/>
          <p:cNvSpPr/>
          <p:nvPr/>
        </p:nvSpPr>
        <p:spPr>
          <a:xfrm>
            <a:off x="7389552" y="2947746"/>
            <a:ext cx="1906428" cy="3261199"/>
          </a:xfrm>
          <a:prstGeom prst="rect">
            <a:avLst/>
          </a:prstGeom>
          <a:noFill/>
        </p:spPr>
        <p:txBody>
          <a:bodyPr wrap="square" rtlCol="0" anchor="t" bIns="0" lIns="0" rIns="0" tIns="0"/>
          <a:lstStyle/>
          <a:p>
            <a:pPr algn="l">
              <a:lnSpc>
                <a:spcPts val="1976"/>
              </a:lnSpc>
              <a:buNone/>
            </a:pPr>
            <a:r>
              <a:rPr lang="en-US" sz="1425" spc="-29" kern="0" dirty="0" smtClean="0">
                <a:solidFill>
                  <a:srgbClr val="ffffff">
                    <a:alpha val="80000"/>
                  </a:srgbClr>
                </a:solidFill>
                <a:latin typeface="Inter" pitchFamily="34" charset="0"/>
                <a:ea typeface="Inter" pitchFamily="34" charset="-122"/>
                <a:cs typeface="Inter" pitchFamily="34" charset="-120"/>
              </a:rPr>
              <a:t>Service-level identity and mutual TLS (mTLS) using a service mesh or API gateway, externalized authorization policies using Open Policy Agent (OPA) or XACML, and customer identity and access management (CIAM) for external user access.</a:t>
            </a:r>
            <a:endParaRPr lang="en-US" dirty="0"/>
          </a:p>
        </p:txBody>
      </p:sp>
      <p:pic>
        <p:nvPicPr>
          <p:cNvPr id="15" name="Object 14"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13128" y="1623607"/>
            <a:ext cx="2399700" cy="1199850"/>
          </a:xfrm>
          <a:prstGeom prst="rect">
            <a:avLst/>
          </a:prstGeom>
        </p:spPr>
      </p:pic>
      <p:sp>
        <p:nvSpPr>
          <p:cNvPr id="16" name="Object 15"/>
          <p:cNvSpPr/>
          <p:nvPr/>
        </p:nvSpPr>
        <p:spPr>
          <a:xfrm>
            <a:off x="9716880" y="2086445"/>
            <a:ext cx="1592182"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Data</a:t>
            </a:r>
            <a:endParaRPr lang="en-US" dirty="0"/>
          </a:p>
        </p:txBody>
      </p:sp>
      <p:sp>
        <p:nvSpPr>
          <p:cNvPr id="17" name="Object 16"/>
          <p:cNvSpPr/>
          <p:nvPr/>
        </p:nvSpPr>
        <p:spPr>
          <a:xfrm>
            <a:off x="9598800" y="2947746"/>
            <a:ext cx="1906428" cy="2508615"/>
          </a:xfrm>
          <a:prstGeom prst="rect">
            <a:avLst/>
          </a:prstGeom>
          <a:noFill/>
        </p:spPr>
        <p:txBody>
          <a:bodyPr wrap="square" rtlCol="0" anchor="t" bIns="0" lIns="0" rIns="0" tIns="0"/>
          <a:lstStyle/>
          <a:p>
            <a:pPr algn="l">
              <a:lnSpc>
                <a:spcPts val="1976"/>
              </a:lnSpc>
              <a:buNone/>
            </a:pPr>
            <a:r>
              <a:rPr lang="en-US" sz="1425" spc="-29" kern="0" dirty="0" smtClean="0">
                <a:solidFill>
                  <a:srgbClr val="ffffff">
                    <a:alpha val="80000"/>
                  </a:srgbClr>
                </a:solidFill>
                <a:latin typeface="Inter" pitchFamily="34" charset="0"/>
                <a:ea typeface="Inter" pitchFamily="34" charset="-122"/>
                <a:cs typeface="Inter" pitchFamily="34" charset="-120"/>
              </a:rPr>
              <a:t>Data classification and labeling, encryption with key management system (KMS) or hardware security module (HSM), tokenization, data loss prevention (DLP), and data access governance.</a:t>
            </a:r>
            <a:endParaRPr lang="en-US" dirty="0"/>
          </a:p>
        </p:txBody>
      </p:sp>
      <p:sp>
        <p:nvSpPr>
          <p:cNvPr id="18" name="Object 17"/>
          <p:cNvSpPr/>
          <p:nvPr/>
        </p:nvSpPr>
        <p:spPr>
          <a:xfrm>
            <a:off x="11855660" y="6497898"/>
            <a:ext cx="142839"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Maturity Model Heatmap</a:t>
            </a:r>
            <a:endParaRPr lang="en-US" dirty="0"/>
          </a:p>
        </p:txBody>
      </p:sp>
      <p:sp>
        <p:nvSpPr>
          <p:cNvPr id="3" name="Object 2"/>
          <p:cNvSpPr/>
          <p:nvPr/>
        </p:nvSpPr>
        <p:spPr>
          <a:xfrm>
            <a:off x="476131" y="1590277"/>
            <a:ext cx="11236690" cy="4389927"/>
          </a:xfrm>
          <a:prstGeom prst="rect">
            <a:avLst/>
          </a:prstGeom>
          <a:solidFill>
            <a:srgbClr val="000000">
              <a:alpha val="0000"/>
            </a:srgbClr>
          </a:solidFill>
        </p:spPr>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1590278"/>
            <a:ext cx="11246213" cy="4399450"/>
          </a:xfrm>
          <a:prstGeom prst="rect">
            <a:avLst/>
          </a:prstGeom>
        </p:spPr>
      </p:pic>
      <p:pic>
        <p:nvPicPr>
          <p:cNvPr id="5" name="Object 4"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590278"/>
            <a:ext cx="11246213" cy="4389927"/>
          </a:xfrm>
          <a:prstGeom prst="rect">
            <a:avLst/>
          </a:prstGeom>
        </p:spPr>
      </p:pic>
      <p:sp>
        <p:nvSpPr>
          <p:cNvPr id="6" name="Object 5"/>
          <p:cNvSpPr/>
          <p:nvPr/>
        </p:nvSpPr>
        <p:spPr>
          <a:xfrm>
            <a:off x="476131" y="1590277"/>
            <a:ext cx="3745563" cy="572599"/>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Pillar</a:t>
            </a:r>
            <a:endParaRPr lang="en-US" dirty="0"/>
          </a:p>
        </p:txBody>
      </p:sp>
      <p:sp>
        <p:nvSpPr>
          <p:cNvPr id="7" name="Object 6"/>
          <p:cNvSpPr/>
          <p:nvPr/>
        </p:nvSpPr>
        <p:spPr>
          <a:xfrm>
            <a:off x="4221694" y="1590277"/>
            <a:ext cx="3745563" cy="572599"/>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Current Score</a:t>
            </a:r>
            <a:endParaRPr lang="en-US" dirty="0"/>
          </a:p>
        </p:txBody>
      </p:sp>
      <p:sp>
        <p:nvSpPr>
          <p:cNvPr id="8" name="Object 7"/>
          <p:cNvSpPr/>
          <p:nvPr/>
        </p:nvSpPr>
        <p:spPr>
          <a:xfrm>
            <a:off x="7967258" y="1590277"/>
            <a:ext cx="3745563" cy="572599"/>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Target (12 months)</a:t>
            </a:r>
            <a:endParaRPr lang="en-US" dirty="0"/>
          </a:p>
        </p:txBody>
      </p:sp>
      <p:sp>
        <p:nvSpPr>
          <p:cNvPr id="9" name="Object 8"/>
          <p:cNvSpPr/>
          <p:nvPr/>
        </p:nvSpPr>
        <p:spPr>
          <a:xfrm>
            <a:off x="476131" y="2162877"/>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Identity</a:t>
            </a:r>
            <a:endParaRPr lang="en-US" dirty="0"/>
          </a:p>
        </p:txBody>
      </p:sp>
      <p:sp>
        <p:nvSpPr>
          <p:cNvPr id="10" name="Object 9"/>
          <p:cNvSpPr/>
          <p:nvPr/>
        </p:nvSpPr>
        <p:spPr>
          <a:xfrm>
            <a:off x="4221694" y="2162877"/>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2</a:t>
            </a:r>
            <a:endParaRPr lang="en-US" dirty="0"/>
          </a:p>
        </p:txBody>
      </p:sp>
      <p:sp>
        <p:nvSpPr>
          <p:cNvPr id="11" name="Object 10"/>
          <p:cNvSpPr/>
          <p:nvPr/>
        </p:nvSpPr>
        <p:spPr>
          <a:xfrm>
            <a:off x="7967258" y="2162877"/>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3</a:t>
            </a:r>
            <a:endParaRPr lang="en-US" dirty="0"/>
          </a:p>
        </p:txBody>
      </p:sp>
      <p:sp>
        <p:nvSpPr>
          <p:cNvPr id="12" name="Object 11"/>
          <p:cNvSpPr/>
          <p:nvPr/>
        </p:nvSpPr>
        <p:spPr>
          <a:xfrm>
            <a:off x="476131" y="2926342"/>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Devices</a:t>
            </a:r>
            <a:endParaRPr lang="en-US" dirty="0"/>
          </a:p>
        </p:txBody>
      </p:sp>
      <p:sp>
        <p:nvSpPr>
          <p:cNvPr id="13" name="Object 12"/>
          <p:cNvSpPr/>
          <p:nvPr/>
        </p:nvSpPr>
        <p:spPr>
          <a:xfrm>
            <a:off x="4221694" y="2926342"/>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a:t>
            </a:r>
            <a:endParaRPr lang="en-US" dirty="0"/>
          </a:p>
        </p:txBody>
      </p:sp>
      <p:sp>
        <p:nvSpPr>
          <p:cNvPr id="14" name="Object 13"/>
          <p:cNvSpPr/>
          <p:nvPr/>
        </p:nvSpPr>
        <p:spPr>
          <a:xfrm>
            <a:off x="7967258" y="2926342"/>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3</a:t>
            </a:r>
            <a:endParaRPr lang="en-US" dirty="0"/>
          </a:p>
        </p:txBody>
      </p:sp>
      <p:sp>
        <p:nvSpPr>
          <p:cNvPr id="15" name="Object 14"/>
          <p:cNvSpPr/>
          <p:nvPr/>
        </p:nvSpPr>
        <p:spPr>
          <a:xfrm>
            <a:off x="476131" y="3689808"/>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Network</a:t>
            </a:r>
            <a:endParaRPr lang="en-US" dirty="0"/>
          </a:p>
        </p:txBody>
      </p:sp>
      <p:sp>
        <p:nvSpPr>
          <p:cNvPr id="16" name="Object 15"/>
          <p:cNvSpPr/>
          <p:nvPr/>
        </p:nvSpPr>
        <p:spPr>
          <a:xfrm>
            <a:off x="4221694" y="3689808"/>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a:t>
            </a:r>
            <a:endParaRPr lang="en-US" dirty="0"/>
          </a:p>
        </p:txBody>
      </p:sp>
      <p:sp>
        <p:nvSpPr>
          <p:cNvPr id="17" name="Object 16"/>
          <p:cNvSpPr/>
          <p:nvPr/>
        </p:nvSpPr>
        <p:spPr>
          <a:xfrm>
            <a:off x="7967258" y="3689808"/>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3</a:t>
            </a:r>
            <a:endParaRPr lang="en-US" dirty="0"/>
          </a:p>
        </p:txBody>
      </p:sp>
      <p:sp>
        <p:nvSpPr>
          <p:cNvPr id="18" name="Object 17"/>
          <p:cNvSpPr/>
          <p:nvPr/>
        </p:nvSpPr>
        <p:spPr>
          <a:xfrm>
            <a:off x="476131" y="4453273"/>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Applications</a:t>
            </a:r>
            <a:endParaRPr lang="en-US" dirty="0"/>
          </a:p>
        </p:txBody>
      </p:sp>
      <p:sp>
        <p:nvSpPr>
          <p:cNvPr id="19" name="Object 18"/>
          <p:cNvSpPr/>
          <p:nvPr/>
        </p:nvSpPr>
        <p:spPr>
          <a:xfrm>
            <a:off x="4221694" y="4453273"/>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a:t>
            </a:r>
            <a:endParaRPr lang="en-US" dirty="0"/>
          </a:p>
        </p:txBody>
      </p:sp>
      <p:sp>
        <p:nvSpPr>
          <p:cNvPr id="20" name="Object 19"/>
          <p:cNvSpPr/>
          <p:nvPr/>
        </p:nvSpPr>
        <p:spPr>
          <a:xfrm>
            <a:off x="7967258" y="4453273"/>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2</a:t>
            </a:r>
            <a:endParaRPr lang="en-US" dirty="0"/>
          </a:p>
        </p:txBody>
      </p:sp>
      <p:sp>
        <p:nvSpPr>
          <p:cNvPr id="21" name="Object 20"/>
          <p:cNvSpPr/>
          <p:nvPr/>
        </p:nvSpPr>
        <p:spPr>
          <a:xfrm>
            <a:off x="476131" y="5216739"/>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Data</a:t>
            </a:r>
            <a:endParaRPr lang="en-US" dirty="0"/>
          </a:p>
        </p:txBody>
      </p:sp>
      <p:sp>
        <p:nvSpPr>
          <p:cNvPr id="22" name="Object 21"/>
          <p:cNvSpPr/>
          <p:nvPr/>
        </p:nvSpPr>
        <p:spPr>
          <a:xfrm>
            <a:off x="4221694" y="5216739"/>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a:t>
            </a:r>
            <a:endParaRPr lang="en-US" dirty="0"/>
          </a:p>
        </p:txBody>
      </p:sp>
      <p:sp>
        <p:nvSpPr>
          <p:cNvPr id="23" name="Object 22"/>
          <p:cNvSpPr/>
          <p:nvPr/>
        </p:nvSpPr>
        <p:spPr>
          <a:xfrm>
            <a:off x="7967258" y="5216739"/>
            <a:ext cx="3745563" cy="763466"/>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3</a:t>
            </a:r>
            <a:endParaRPr lang="en-US" dirty="0"/>
          </a:p>
        </p:txBody>
      </p:sp>
      <p:sp>
        <p:nvSpPr>
          <p:cNvPr id="24" name="Object 23"/>
          <p:cNvSpPr/>
          <p:nvPr/>
        </p:nvSpPr>
        <p:spPr>
          <a:xfrm>
            <a:off x="11865183" y="6497898"/>
            <a:ext cx="133317" cy="237669"/>
          </a:xfrm>
          <a:prstGeom prst="rect">
            <a:avLst/>
          </a:prstGeom>
          <a:noFill/>
        </p:spPr>
      </p:sp>
      <p:sp>
        <p:nvSpPr>
          <p:cNvPr id="25" name="Object 24"/>
          <p:cNvSpPr/>
          <p:nvPr/>
        </p:nvSpPr>
        <p:spPr>
          <a:xfrm>
            <a:off x="-476131" y="6122945"/>
            <a:ext cx="12188952" cy="211283"/>
          </a:xfrm>
          <a:prstGeom prst="rect">
            <a:avLst/>
          </a:prstGeom>
          <a:noFill/>
        </p:spPr>
        <p:txBody>
          <a:bodyPr wrap="square" rtlCol="0" anchor="t" bIns="0" lIns="0" rIns="0" tIns="0"/>
          <a:lstStyle/>
          <a:p>
            <a:pPr algn="r">
              <a:lnSpc>
                <a:spcPts val="1664"/>
              </a:lnSpc>
              <a:buNone/>
            </a:pPr>
            <a:r>
              <a:rPr lang="en-US" sz="1200" spc="-24" kern="0" dirty="0" smtClean="0">
                <a:solidFill>
                  <a:srgbClr val="ffffff">
                    <a:alpha val="80000"/>
                  </a:srgbClr>
                </a:solidFill>
                <a:latin typeface="Inter" pitchFamily="34" charset="0"/>
                <a:ea typeface="Inter" pitchFamily="34" charset="-122"/>
                <a:cs typeface="Inter" pitchFamily="34" charset="-120"/>
              </a:rPr>
              <a:t>*Based on the Zero Trust Adoption Guide for a global manufacturer with 40,000 employees.</a:t>
            </a:r>
            <a:endParaRPr lang="en-US" dirty="0"/>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Phased Rollout: 90/180/365 Days</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807" y="3770958"/>
            <a:ext cx="12246088" cy="5713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1620" y="2744896"/>
            <a:ext cx="28568" cy="1066533"/>
          </a:xfrm>
          <a:prstGeom prst="rect">
            <a:avLst/>
          </a:prstGeom>
        </p:spPr>
      </p:pic>
      <p:pic>
        <p:nvPicPr>
          <p:cNvPr id="5" name="Object 4"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5443" y="3704299"/>
            <a:ext cx="180930" cy="180930"/>
          </a:xfrm>
          <a:prstGeom prst="rect">
            <a:avLst/>
          </a:prstGeom>
        </p:spPr>
      </p:pic>
      <p:pic>
        <p:nvPicPr>
          <p:cNvPr id="6" name="Object 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17523" y="3780480"/>
            <a:ext cx="28568" cy="1066533"/>
          </a:xfrm>
          <a:prstGeom prst="rect">
            <a:avLst/>
          </a:prstGeom>
        </p:spPr>
      </p:pic>
      <p:pic>
        <p:nvPicPr>
          <p:cNvPr id="7" name="Object 6"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41346" y="3704299"/>
            <a:ext cx="180930" cy="180930"/>
          </a:xfrm>
          <a:prstGeom prst="rect">
            <a:avLst/>
          </a:prstGeom>
        </p:spPr>
      </p:pic>
      <p:pic>
        <p:nvPicPr>
          <p:cNvPr id="8" name="Object 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3427" y="2744896"/>
            <a:ext cx="28568" cy="1066533"/>
          </a:xfrm>
          <a:prstGeom prst="rect">
            <a:avLst/>
          </a:prstGeom>
        </p:spPr>
      </p:pic>
      <p:pic>
        <p:nvPicPr>
          <p:cNvPr id="9" name="Object 8"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7239" y="3704299"/>
            <a:ext cx="180930" cy="180930"/>
          </a:xfrm>
          <a:prstGeom prst="rect">
            <a:avLst/>
          </a:prstGeom>
        </p:spPr>
      </p:pic>
      <p:pic>
        <p:nvPicPr>
          <p:cNvPr id="10" name="Object 9"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49319" y="3780480"/>
            <a:ext cx="28568" cy="1066533"/>
          </a:xfrm>
          <a:prstGeom prst="rect">
            <a:avLst/>
          </a:prstGeom>
        </p:spPr>
      </p:pic>
      <p:pic>
        <p:nvPicPr>
          <p:cNvPr id="11" name="Object 10" descr="">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73143" y="3704299"/>
            <a:ext cx="180930" cy="180930"/>
          </a:xfrm>
          <a:prstGeom prst="rect">
            <a:avLst/>
          </a:prstGeom>
        </p:spPr>
      </p:pic>
      <p:sp>
        <p:nvSpPr>
          <p:cNvPr id="12" name="Object 11"/>
          <p:cNvSpPr/>
          <p:nvPr/>
        </p:nvSpPr>
        <p:spPr>
          <a:xfrm>
            <a:off x="2249230" y="2625858"/>
            <a:ext cx="133311" cy="133316"/>
          </a:xfrm>
          <a:prstGeom prst="ellipse">
            <a:avLst/>
          </a:prstGeom>
          <a:solidFill>
            <a:srgbClr val="22aaee"/>
          </a:solidFill>
        </p:spPr>
      </p:sp>
      <p:sp>
        <p:nvSpPr>
          <p:cNvPr id="13" name="Object 12"/>
          <p:cNvSpPr/>
          <p:nvPr/>
        </p:nvSpPr>
        <p:spPr>
          <a:xfrm>
            <a:off x="2477785" y="2562481"/>
            <a:ext cx="1759780"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Day 30</a:t>
            </a:r>
            <a:endParaRPr lang="en-US" dirty="0"/>
          </a:p>
        </p:txBody>
      </p:sp>
      <p:sp>
        <p:nvSpPr>
          <p:cNvPr id="14" name="Object 13"/>
          <p:cNvSpPr/>
          <p:nvPr/>
        </p:nvSpPr>
        <p:spPr>
          <a:xfrm>
            <a:off x="2477785" y="2906585"/>
            <a:ext cx="1759780" cy="52830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MFA+SSO baseline live</a:t>
            </a:r>
            <a:endParaRPr lang="en-US" dirty="0"/>
          </a:p>
        </p:txBody>
      </p:sp>
      <p:sp>
        <p:nvSpPr>
          <p:cNvPr id="15" name="Object 14"/>
          <p:cNvSpPr/>
          <p:nvPr/>
        </p:nvSpPr>
        <p:spPr>
          <a:xfrm>
            <a:off x="4565101" y="4830344"/>
            <a:ext cx="133318" cy="133317"/>
          </a:xfrm>
          <a:prstGeom prst="ellipse">
            <a:avLst/>
          </a:prstGeom>
          <a:solidFill>
            <a:srgbClr val="ffd9ad"/>
          </a:solidFill>
        </p:spPr>
      </p:sp>
      <p:sp>
        <p:nvSpPr>
          <p:cNvPr id="16" name="Object 15"/>
          <p:cNvSpPr/>
          <p:nvPr/>
        </p:nvSpPr>
        <p:spPr>
          <a:xfrm>
            <a:off x="4793686" y="4766967"/>
            <a:ext cx="1875004"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Day 90</a:t>
            </a:r>
            <a:endParaRPr lang="en-US" dirty="0"/>
          </a:p>
        </p:txBody>
      </p:sp>
      <p:sp>
        <p:nvSpPr>
          <p:cNvPr id="17" name="Object 16"/>
          <p:cNvSpPr/>
          <p:nvPr/>
        </p:nvSpPr>
        <p:spPr>
          <a:xfrm>
            <a:off x="4793686" y="5111071"/>
            <a:ext cx="1875004" cy="264153"/>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ZTNA pilot complete</a:t>
            </a:r>
            <a:endParaRPr lang="en-US" dirty="0"/>
          </a:p>
        </p:txBody>
      </p:sp>
      <p:sp>
        <p:nvSpPr>
          <p:cNvPr id="18" name="Object 17"/>
          <p:cNvSpPr/>
          <p:nvPr/>
        </p:nvSpPr>
        <p:spPr>
          <a:xfrm>
            <a:off x="6880983" y="2625858"/>
            <a:ext cx="133318" cy="133316"/>
          </a:xfrm>
          <a:prstGeom prst="ellipse">
            <a:avLst/>
          </a:prstGeom>
          <a:solidFill>
            <a:srgbClr val="fec088"/>
          </a:solidFill>
        </p:spPr>
      </p:sp>
      <p:sp>
        <p:nvSpPr>
          <p:cNvPr id="19" name="Object 18"/>
          <p:cNvSpPr/>
          <p:nvPr/>
        </p:nvSpPr>
        <p:spPr>
          <a:xfrm>
            <a:off x="7109587" y="2562481"/>
            <a:ext cx="1456008"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Day 180</a:t>
            </a:r>
            <a:endParaRPr lang="en-US" dirty="0"/>
          </a:p>
        </p:txBody>
      </p:sp>
      <p:sp>
        <p:nvSpPr>
          <p:cNvPr id="20" name="Object 19"/>
          <p:cNvSpPr/>
          <p:nvPr/>
        </p:nvSpPr>
        <p:spPr>
          <a:xfrm>
            <a:off x="7109587" y="2906585"/>
            <a:ext cx="1456008" cy="52830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Microseg + DLP phase 1</a:t>
            </a:r>
            <a:endParaRPr lang="en-US" dirty="0"/>
          </a:p>
        </p:txBody>
      </p:sp>
      <p:sp>
        <p:nvSpPr>
          <p:cNvPr id="21" name="Object 20"/>
          <p:cNvSpPr/>
          <p:nvPr/>
        </p:nvSpPr>
        <p:spPr>
          <a:xfrm>
            <a:off x="9196864" y="4830344"/>
            <a:ext cx="133318" cy="133317"/>
          </a:xfrm>
          <a:prstGeom prst="ellipse">
            <a:avLst/>
          </a:prstGeom>
          <a:solidFill>
            <a:srgbClr val="fd864d"/>
          </a:solidFill>
        </p:spPr>
      </p:sp>
      <p:sp>
        <p:nvSpPr>
          <p:cNvPr id="22" name="Object 21"/>
          <p:cNvSpPr/>
          <p:nvPr/>
        </p:nvSpPr>
        <p:spPr>
          <a:xfrm>
            <a:off x="9425488" y="4766967"/>
            <a:ext cx="1717880"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Day 365</a:t>
            </a:r>
            <a:endParaRPr lang="en-US" dirty="0"/>
          </a:p>
        </p:txBody>
      </p:sp>
      <p:sp>
        <p:nvSpPr>
          <p:cNvPr id="23" name="Object 22"/>
          <p:cNvSpPr/>
          <p:nvPr/>
        </p:nvSpPr>
        <p:spPr>
          <a:xfrm>
            <a:off x="9425488" y="5111071"/>
            <a:ext cx="1717880" cy="52830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VPN minimized; policies automated</a:t>
            </a:r>
            <a:endParaRPr lang="en-US" dirty="0"/>
          </a:p>
        </p:txBody>
      </p:sp>
      <p:sp>
        <p:nvSpPr>
          <p:cNvPr id="24" name="Object 23"/>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Exemplar Policies</a:t>
            </a:r>
            <a:endParaRPr lang="en-US" dirty="0"/>
          </a:p>
        </p:txBody>
      </p:sp>
      <p:sp>
        <p:nvSpPr>
          <p:cNvPr id="3" name="Object 2"/>
          <p:cNvSpPr/>
          <p:nvPr/>
        </p:nvSpPr>
        <p:spPr>
          <a:xfrm>
            <a:off x="476131" y="1590277"/>
            <a:ext cx="3618595" cy="2109260"/>
          </a:xfrm>
          <a:prstGeom prst="rect">
            <a:avLst/>
          </a:prstGeom>
          <a:solidFill>
            <a:srgbClr val="22aaee"/>
          </a:solidFill>
        </p:spPr>
      </p:sp>
      <p:sp>
        <p:nvSpPr>
          <p:cNvPr id="4" name="Object 3"/>
          <p:cNvSpPr/>
          <p:nvPr/>
        </p:nvSpPr>
        <p:spPr>
          <a:xfrm>
            <a:off x="761810" y="1829732"/>
            <a:ext cx="3456711" cy="264649"/>
          </a:xfrm>
          <a:prstGeom prst="rect">
            <a:avLst/>
          </a:prstGeom>
          <a:noFill/>
        </p:spPr>
        <p:txBody>
          <a:bodyPr wrap="square" rtlCol="0" anchor="t" bIns="0" lIns="0" rIns="0" tIns="0"/>
          <a:lstStyle/>
          <a:p>
            <a:pPr algn="l">
              <a:lnSpc>
                <a:spcPts val="2085"/>
              </a:lnSpc>
              <a:buNone/>
            </a:pPr>
            <a:r>
              <a:rPr lang="en-US" b="1" sz="1785" spc="-107" kern="0" dirty="0" smtClean="0">
                <a:solidFill>
                  <a:srgbClr val="333333"/>
                </a:solidFill>
                <a:latin typeface="Inter" pitchFamily="34" charset="0"/>
                <a:ea typeface="Inter" pitchFamily="34" charset="-122"/>
                <a:cs typeface="Inter" pitchFamily="34" charset="-120"/>
              </a:rPr>
              <a:t>User-to-App Access</a:t>
            </a:r>
            <a:endParaRPr lang="en-US" dirty="0"/>
          </a:p>
        </p:txBody>
      </p:sp>
      <p:sp>
        <p:nvSpPr>
          <p:cNvPr id="5" name="Object 4"/>
          <p:cNvSpPr/>
          <p:nvPr/>
        </p:nvSpPr>
        <p:spPr>
          <a:xfrm>
            <a:off x="761810" y="2189012"/>
            <a:ext cx="3456711" cy="1155610"/>
          </a:xfrm>
          <a:prstGeom prst="rect">
            <a:avLst/>
          </a:prstGeom>
          <a:noFill/>
        </p:spPr>
        <p:txBody>
          <a:bodyPr wrap="square" rtlCol="0" anchor="t" bIns="0" lIns="0" rIns="0" tIns="0"/>
          <a:lstStyle/>
          <a:p>
            <a:pPr algn="l">
              <a:lnSpc>
                <a:spcPts val="1820"/>
              </a:lnSpc>
              <a:spcBef>
                <a:spcPts val="731"/>
              </a:spcBef>
              <a:buNone/>
            </a:pPr>
            <a:r>
              <a:rPr lang="en-US" sz="1313" spc="-26" kern="0" dirty="0" smtClean="0">
                <a:solidFill>
                  <a:srgbClr val="000000">
                    <a:alpha val="56000"/>
                  </a:srgbClr>
                </a:solidFill>
                <a:latin typeface="Inter" pitchFamily="34" charset="0"/>
                <a:ea typeface="Inter" pitchFamily="34" charset="-122"/>
                <a:cs typeface="Inter" pitchFamily="34" charset="-120"/>
              </a:rPr>
              <a:t>Rule: Permit Finance-App if user in Finance AND device managed+compliant AND risk &lt; High; else step-up with phishing-resistant MFA; else deny. Enforcement Point: IdP + ZTNA</a:t>
            </a:r>
            <a:endParaRPr lang="en-US" dirty="0"/>
          </a:p>
        </p:txBody>
      </p:sp>
      <p:sp>
        <p:nvSpPr>
          <p:cNvPr id="6" name="Object 5"/>
          <p:cNvSpPr/>
          <p:nvPr/>
        </p:nvSpPr>
        <p:spPr>
          <a:xfrm>
            <a:off x="4285178" y="1590277"/>
            <a:ext cx="3618595" cy="2109260"/>
          </a:xfrm>
          <a:prstGeom prst="rect">
            <a:avLst/>
          </a:prstGeom>
          <a:solidFill>
            <a:srgbClr val="ffd9ad"/>
          </a:solidFill>
        </p:spPr>
      </p:sp>
      <p:sp>
        <p:nvSpPr>
          <p:cNvPr id="7" name="Object 6"/>
          <p:cNvSpPr/>
          <p:nvPr/>
        </p:nvSpPr>
        <p:spPr>
          <a:xfrm>
            <a:off x="4570857" y="1829732"/>
            <a:ext cx="3456711" cy="264649"/>
          </a:xfrm>
          <a:prstGeom prst="rect">
            <a:avLst/>
          </a:prstGeom>
          <a:noFill/>
        </p:spPr>
        <p:txBody>
          <a:bodyPr wrap="square" rtlCol="0" anchor="t" bIns="0" lIns="0" rIns="0" tIns="0"/>
          <a:lstStyle/>
          <a:p>
            <a:pPr algn="l">
              <a:lnSpc>
                <a:spcPts val="2085"/>
              </a:lnSpc>
              <a:buNone/>
            </a:pPr>
            <a:r>
              <a:rPr lang="en-US" b="1" sz="1785" spc="-107" kern="0" dirty="0" smtClean="0">
                <a:solidFill>
                  <a:srgbClr val="333333"/>
                </a:solidFill>
                <a:latin typeface="Inter" pitchFamily="34" charset="0"/>
                <a:ea typeface="Inter" pitchFamily="34" charset="-122"/>
                <a:cs typeface="Inter" pitchFamily="34" charset="-120"/>
              </a:rPr>
              <a:t>Privileged Access</a:t>
            </a:r>
            <a:endParaRPr lang="en-US" dirty="0"/>
          </a:p>
        </p:txBody>
      </p:sp>
      <p:sp>
        <p:nvSpPr>
          <p:cNvPr id="8" name="Object 7"/>
          <p:cNvSpPr/>
          <p:nvPr/>
        </p:nvSpPr>
        <p:spPr>
          <a:xfrm>
            <a:off x="4570857" y="2189012"/>
            <a:ext cx="3456711" cy="924488"/>
          </a:xfrm>
          <a:prstGeom prst="rect">
            <a:avLst/>
          </a:prstGeom>
          <a:noFill/>
        </p:spPr>
        <p:txBody>
          <a:bodyPr wrap="square" rtlCol="0" anchor="t" bIns="0" lIns="0" rIns="0" tIns="0"/>
          <a:lstStyle/>
          <a:p>
            <a:pPr algn="l">
              <a:lnSpc>
                <a:spcPts val="1820"/>
              </a:lnSpc>
              <a:spcBef>
                <a:spcPts val="731"/>
              </a:spcBef>
              <a:buNone/>
            </a:pPr>
            <a:r>
              <a:rPr lang="en-US" sz="1313" spc="-26" kern="0" dirty="0" smtClean="0">
                <a:solidFill>
                  <a:srgbClr val="000000">
                    <a:alpha val="56000"/>
                  </a:srgbClr>
                </a:solidFill>
                <a:latin typeface="Inter" pitchFamily="34" charset="0"/>
                <a:ea typeface="Inter" pitchFamily="34" charset="-122"/>
                <a:cs typeface="Inter" pitchFamily="34" charset="-120"/>
              </a:rPr>
              <a:t>Rule: Admins require JIT elevation (2h) with ticket ID; hardware key + re-auth; full session logging. Enforcement Point: PAM + IdP</a:t>
            </a:r>
            <a:endParaRPr lang="en-US" dirty="0"/>
          </a:p>
        </p:txBody>
      </p:sp>
      <p:sp>
        <p:nvSpPr>
          <p:cNvPr id="9" name="Object 8"/>
          <p:cNvSpPr/>
          <p:nvPr/>
        </p:nvSpPr>
        <p:spPr>
          <a:xfrm>
            <a:off x="8094226" y="1590277"/>
            <a:ext cx="3618595" cy="2109260"/>
          </a:xfrm>
          <a:prstGeom prst="rect">
            <a:avLst/>
          </a:prstGeom>
          <a:solidFill>
            <a:srgbClr val="fec088"/>
          </a:solidFill>
        </p:spPr>
      </p:sp>
      <p:sp>
        <p:nvSpPr>
          <p:cNvPr id="10" name="Object 9"/>
          <p:cNvSpPr/>
          <p:nvPr/>
        </p:nvSpPr>
        <p:spPr>
          <a:xfrm>
            <a:off x="8379905" y="1829732"/>
            <a:ext cx="3456711" cy="264649"/>
          </a:xfrm>
          <a:prstGeom prst="rect">
            <a:avLst/>
          </a:prstGeom>
          <a:noFill/>
        </p:spPr>
        <p:txBody>
          <a:bodyPr wrap="square" rtlCol="0" anchor="t" bIns="0" lIns="0" rIns="0" tIns="0"/>
          <a:lstStyle/>
          <a:p>
            <a:pPr algn="l">
              <a:lnSpc>
                <a:spcPts val="2085"/>
              </a:lnSpc>
              <a:buNone/>
            </a:pPr>
            <a:r>
              <a:rPr lang="en-US" b="1" sz="1785" spc="-107" kern="0" dirty="0" smtClean="0">
                <a:solidFill>
                  <a:srgbClr val="333333"/>
                </a:solidFill>
                <a:latin typeface="Inter" pitchFamily="34" charset="0"/>
                <a:ea typeface="Inter" pitchFamily="34" charset="-122"/>
                <a:cs typeface="Inter" pitchFamily="34" charset="-120"/>
              </a:rPr>
              <a:t>Device Posture Gate</a:t>
            </a:r>
            <a:endParaRPr lang="en-US" dirty="0"/>
          </a:p>
        </p:txBody>
      </p:sp>
      <p:sp>
        <p:nvSpPr>
          <p:cNvPr id="11" name="Object 10"/>
          <p:cNvSpPr/>
          <p:nvPr/>
        </p:nvSpPr>
        <p:spPr>
          <a:xfrm>
            <a:off x="8379905" y="2189012"/>
            <a:ext cx="3456711" cy="1155610"/>
          </a:xfrm>
          <a:prstGeom prst="rect">
            <a:avLst/>
          </a:prstGeom>
          <a:noFill/>
        </p:spPr>
        <p:txBody>
          <a:bodyPr wrap="square" rtlCol="0" anchor="t" bIns="0" lIns="0" rIns="0" tIns="0"/>
          <a:lstStyle/>
          <a:p>
            <a:pPr algn="l">
              <a:lnSpc>
                <a:spcPts val="1820"/>
              </a:lnSpc>
              <a:spcBef>
                <a:spcPts val="731"/>
              </a:spcBef>
              <a:buNone/>
            </a:pPr>
            <a:r>
              <a:rPr lang="en-US" sz="1313" spc="-26" kern="0" dirty="0" smtClean="0">
                <a:solidFill>
                  <a:srgbClr val="000000">
                    <a:alpha val="56000"/>
                  </a:srgbClr>
                </a:solidFill>
                <a:latin typeface="Inter" pitchFamily="34" charset="0"/>
                <a:ea typeface="Inter" pitchFamily="34" charset="-122"/>
                <a:cs typeface="Inter" pitchFamily="34" charset="-120"/>
              </a:rPr>
              <a:t>Rule: Block if OS patch age &gt; 14 days OR encryption off OR EDR inactive; allow 'limited mode' to remediation portal. Enforcement Point: UEM/MDM + ZTNA/NAC</a:t>
            </a:r>
            <a:endParaRPr lang="en-US" dirty="0"/>
          </a:p>
        </p:txBody>
      </p:sp>
      <p:sp>
        <p:nvSpPr>
          <p:cNvPr id="12" name="Object 11"/>
          <p:cNvSpPr/>
          <p:nvPr/>
        </p:nvSpPr>
        <p:spPr>
          <a:xfrm>
            <a:off x="476131" y="3889990"/>
            <a:ext cx="3618595" cy="2109260"/>
          </a:xfrm>
          <a:prstGeom prst="rect">
            <a:avLst/>
          </a:prstGeom>
          <a:solidFill>
            <a:srgbClr val="fd864d"/>
          </a:solidFill>
        </p:spPr>
      </p:sp>
      <p:sp>
        <p:nvSpPr>
          <p:cNvPr id="13" name="Object 12"/>
          <p:cNvSpPr/>
          <p:nvPr/>
        </p:nvSpPr>
        <p:spPr>
          <a:xfrm>
            <a:off x="761810" y="4129444"/>
            <a:ext cx="3456711" cy="264649"/>
          </a:xfrm>
          <a:prstGeom prst="rect">
            <a:avLst/>
          </a:prstGeom>
          <a:noFill/>
        </p:spPr>
        <p:txBody>
          <a:bodyPr wrap="square" rtlCol="0" anchor="t" bIns="0" lIns="0" rIns="0" tIns="0"/>
          <a:lstStyle/>
          <a:p>
            <a:pPr algn="l">
              <a:lnSpc>
                <a:spcPts val="2085"/>
              </a:lnSpc>
              <a:buNone/>
            </a:pPr>
            <a:r>
              <a:rPr lang="en-US" b="1" sz="1785" spc="-107" kern="0" dirty="0" smtClean="0">
                <a:solidFill>
                  <a:srgbClr val="333333"/>
                </a:solidFill>
                <a:latin typeface="Inter" pitchFamily="34" charset="0"/>
                <a:ea typeface="Inter" pitchFamily="34" charset="-122"/>
                <a:cs typeface="Inter" pitchFamily="34" charset="-120"/>
              </a:rPr>
              <a:t>Microsegmentation</a:t>
            </a:r>
            <a:endParaRPr lang="en-US" dirty="0"/>
          </a:p>
        </p:txBody>
      </p:sp>
      <p:sp>
        <p:nvSpPr>
          <p:cNvPr id="14" name="Object 13"/>
          <p:cNvSpPr/>
          <p:nvPr/>
        </p:nvSpPr>
        <p:spPr>
          <a:xfrm>
            <a:off x="761810" y="4488724"/>
            <a:ext cx="3456711" cy="1155610"/>
          </a:xfrm>
          <a:prstGeom prst="rect">
            <a:avLst/>
          </a:prstGeom>
          <a:noFill/>
        </p:spPr>
        <p:txBody>
          <a:bodyPr wrap="square" rtlCol="0" anchor="t" bIns="0" lIns="0" rIns="0" tIns="0"/>
          <a:lstStyle/>
          <a:p>
            <a:pPr algn="l">
              <a:lnSpc>
                <a:spcPts val="1820"/>
              </a:lnSpc>
              <a:spcBef>
                <a:spcPts val="731"/>
              </a:spcBef>
              <a:buNone/>
            </a:pPr>
            <a:r>
              <a:rPr lang="en-US" sz="1313" spc="-26" kern="0" dirty="0" smtClean="0">
                <a:solidFill>
                  <a:srgbClr val="000000">
                    <a:alpha val="56000"/>
                  </a:srgbClr>
                </a:solidFill>
                <a:latin typeface="Inter" pitchFamily="34" charset="0"/>
                <a:ea typeface="Inter" pitchFamily="34" charset="-122"/>
                <a:cs typeface="Inter" pitchFamily="34" charset="-120"/>
              </a:rPr>
              <a:t>Rule: Deny east-west between Dev and Prod; allow only via API gateway with service identity and mTLS. Enforcement Point: SDN/Firewall + API Gateway/Service Mesh</a:t>
            </a:r>
            <a:endParaRPr lang="en-US" dirty="0"/>
          </a:p>
        </p:txBody>
      </p:sp>
      <p:sp>
        <p:nvSpPr>
          <p:cNvPr id="15" name="Object 14"/>
          <p:cNvSpPr/>
          <p:nvPr/>
        </p:nvSpPr>
        <p:spPr>
          <a:xfrm>
            <a:off x="4285178" y="3889990"/>
            <a:ext cx="3618595" cy="2109260"/>
          </a:xfrm>
          <a:prstGeom prst="rect">
            <a:avLst/>
          </a:prstGeom>
          <a:solidFill>
            <a:srgbClr val="ff8000"/>
          </a:solidFill>
        </p:spPr>
      </p:sp>
      <p:sp>
        <p:nvSpPr>
          <p:cNvPr id="16" name="Object 15"/>
          <p:cNvSpPr/>
          <p:nvPr/>
        </p:nvSpPr>
        <p:spPr>
          <a:xfrm>
            <a:off x="4570857" y="4129444"/>
            <a:ext cx="3456711" cy="264649"/>
          </a:xfrm>
          <a:prstGeom prst="rect">
            <a:avLst/>
          </a:prstGeom>
          <a:noFill/>
        </p:spPr>
        <p:txBody>
          <a:bodyPr wrap="square" rtlCol="0" anchor="t" bIns="0" lIns="0" rIns="0" tIns="0"/>
          <a:lstStyle/>
          <a:p>
            <a:pPr algn="l">
              <a:lnSpc>
                <a:spcPts val="2085"/>
              </a:lnSpc>
              <a:buNone/>
            </a:pPr>
            <a:r>
              <a:rPr lang="en-US" b="1" sz="1785" spc="-107" kern="0" dirty="0" smtClean="0">
                <a:solidFill>
                  <a:srgbClr val="333333"/>
                </a:solidFill>
                <a:latin typeface="Inter" pitchFamily="34" charset="0"/>
                <a:ea typeface="Inter" pitchFamily="34" charset="-122"/>
                <a:cs typeface="Inter" pitchFamily="34" charset="-120"/>
              </a:rPr>
              <a:t>Data Exfiltration</a:t>
            </a:r>
            <a:endParaRPr lang="en-US" dirty="0"/>
          </a:p>
        </p:txBody>
      </p:sp>
      <p:sp>
        <p:nvSpPr>
          <p:cNvPr id="17" name="Object 16"/>
          <p:cNvSpPr/>
          <p:nvPr/>
        </p:nvSpPr>
        <p:spPr>
          <a:xfrm>
            <a:off x="4570857" y="4488724"/>
            <a:ext cx="3456711" cy="924488"/>
          </a:xfrm>
          <a:prstGeom prst="rect">
            <a:avLst/>
          </a:prstGeom>
          <a:noFill/>
        </p:spPr>
        <p:txBody>
          <a:bodyPr wrap="square" rtlCol="0" anchor="t" bIns="0" lIns="0" rIns="0" tIns="0"/>
          <a:lstStyle/>
          <a:p>
            <a:pPr algn="l">
              <a:lnSpc>
                <a:spcPts val="1820"/>
              </a:lnSpc>
              <a:spcBef>
                <a:spcPts val="731"/>
              </a:spcBef>
              <a:buNone/>
            </a:pPr>
            <a:r>
              <a:rPr lang="en-US" sz="1313" spc="-26" kern="0" dirty="0" smtClean="0">
                <a:solidFill>
                  <a:srgbClr val="000000">
                    <a:alpha val="56000"/>
                  </a:srgbClr>
                </a:solidFill>
                <a:latin typeface="Inter" pitchFamily="34" charset="0"/>
                <a:ea typeface="Inter" pitchFamily="34" charset="-122"/>
                <a:cs typeface="Inter" pitchFamily="34" charset="-120"/>
              </a:rPr>
              <a:t>Rule: If label=Restricted, prevent external sharing; require encryption; block uploads to unsanctioned domains. Enforcement Point: CASB/SWG + SaaS DLP</a:t>
            </a:r>
            <a:endParaRPr lang="en-US" dirty="0"/>
          </a:p>
        </p:txBody>
      </p:sp>
      <p:sp>
        <p:nvSpPr>
          <p:cNvPr id="18" name="Object 17"/>
          <p:cNvSpPr/>
          <p:nvPr/>
        </p:nvSpPr>
        <p:spPr>
          <a:xfrm>
            <a:off x="8094226" y="3889990"/>
            <a:ext cx="3618595" cy="2109260"/>
          </a:xfrm>
          <a:prstGeom prst="rect">
            <a:avLst/>
          </a:prstGeom>
          <a:solidFill>
            <a:srgbClr val="ff797a"/>
          </a:solidFill>
        </p:spPr>
      </p:sp>
      <p:sp>
        <p:nvSpPr>
          <p:cNvPr id="19" name="Object 18"/>
          <p:cNvSpPr/>
          <p:nvPr/>
        </p:nvSpPr>
        <p:spPr>
          <a:xfrm>
            <a:off x="8379905" y="4129444"/>
            <a:ext cx="3456711" cy="264649"/>
          </a:xfrm>
          <a:prstGeom prst="rect">
            <a:avLst/>
          </a:prstGeom>
          <a:noFill/>
        </p:spPr>
        <p:txBody>
          <a:bodyPr wrap="square" rtlCol="0" anchor="t" bIns="0" lIns="0" rIns="0" tIns="0"/>
          <a:lstStyle/>
          <a:p>
            <a:pPr algn="l">
              <a:lnSpc>
                <a:spcPts val="2085"/>
              </a:lnSpc>
              <a:buNone/>
            </a:pPr>
            <a:r>
              <a:rPr lang="en-US" b="1" sz="1785" spc="-107" kern="0" dirty="0" smtClean="0">
                <a:solidFill>
                  <a:srgbClr val="333333"/>
                </a:solidFill>
                <a:latin typeface="Inter" pitchFamily="34" charset="0"/>
                <a:ea typeface="Inter" pitchFamily="34" charset="-122"/>
                <a:cs typeface="Inter" pitchFamily="34" charset="-120"/>
              </a:rPr>
              <a:t>Third-Party Access</a:t>
            </a:r>
            <a:endParaRPr lang="en-US" dirty="0"/>
          </a:p>
        </p:txBody>
      </p:sp>
      <p:sp>
        <p:nvSpPr>
          <p:cNvPr id="20" name="Object 19"/>
          <p:cNvSpPr/>
          <p:nvPr/>
        </p:nvSpPr>
        <p:spPr>
          <a:xfrm>
            <a:off x="8379905" y="4488724"/>
            <a:ext cx="3456711" cy="924488"/>
          </a:xfrm>
          <a:prstGeom prst="rect">
            <a:avLst/>
          </a:prstGeom>
          <a:noFill/>
        </p:spPr>
        <p:txBody>
          <a:bodyPr wrap="square" rtlCol="0" anchor="t" bIns="0" lIns="0" rIns="0" tIns="0"/>
          <a:lstStyle/>
          <a:p>
            <a:pPr algn="l">
              <a:lnSpc>
                <a:spcPts val="1820"/>
              </a:lnSpc>
              <a:spcBef>
                <a:spcPts val="731"/>
              </a:spcBef>
              <a:buNone/>
            </a:pPr>
            <a:r>
              <a:rPr lang="en-US" sz="1313" spc="-26" kern="0" dirty="0" smtClean="0">
                <a:solidFill>
                  <a:srgbClr val="000000">
                    <a:alpha val="56000"/>
                  </a:srgbClr>
                </a:solidFill>
                <a:latin typeface="Inter" pitchFamily="34" charset="0"/>
                <a:ea typeface="Inter" pitchFamily="34" charset="-122"/>
                <a:cs typeface="Inter" pitchFamily="34" charset="-120"/>
              </a:rPr>
              <a:t>Rule: Contractors allowed only to assigned apps from approved countries on managed or attested devices; no Tier-0. Enforcement Point: IdP + ZTNA</a:t>
            </a:r>
            <a:endParaRPr lang="en-US" dirty="0"/>
          </a:p>
        </p:txBody>
      </p:sp>
      <p:sp>
        <p:nvSpPr>
          <p:cNvPr id="21" name="Object 20"/>
          <p:cNvSpPr/>
          <p:nvPr/>
        </p:nvSpPr>
        <p:spPr>
          <a:xfrm>
            <a:off x="11874706" y="6497898"/>
            <a:ext cx="123794"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206843" y="476131"/>
            <a:ext cx="5505978" cy="5904024"/>
          </a:xfrm>
          <a:prstGeom prst="rect">
            <a:avLst/>
          </a:prstGeom>
          <a:solidFill>
            <a:srgbClr val="22aaee"/>
          </a:solidFill>
        </p:spPr>
      </p:sp>
      <p:pic>
        <p:nvPicPr>
          <p:cNvPr id="3" name="Object 2" descr="zero trust dashboard, in a &quot;photography style with warm natural tones, subtle retro film grain, cinematic lighting&quot; style">    </p:cNvPr>
          <p:cNvPicPr>
            <a:picLocks noChangeAspect="1"/>
          </p:cNvPicPr>
          <p:nvPr/>
        </p:nvPicPr>
        <p:blipFill>
          <a:blip r:embed="rId1"/>
          <a:srcRect l="3371" r="3371" t="0" b="0"/>
          <a:stretch/>
        </p:blipFill>
        <p:spPr>
          <a:xfrm>
            <a:off x="6206843" y="476131"/>
            <a:ext cx="5505978" cy="5904024"/>
          </a:xfrm>
          <a:prstGeom prst="rect">
            <a:avLst/>
          </a:prstGeom>
        </p:spPr>
      </p:pic>
      <p:sp>
        <p:nvSpPr>
          <p:cNvPr id="4" name="Object 3"/>
          <p:cNvSpPr/>
          <p:nvPr/>
        </p:nvSpPr>
        <p:spPr>
          <a:xfrm>
            <a:off x="1315808" y="1697903"/>
            <a:ext cx="3573244" cy="1112163"/>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Telemetry &amp; KPIs Dashboard</a:t>
            </a:r>
            <a:endParaRPr lang="en-US" dirty="0"/>
          </a:p>
        </p:txBody>
      </p:sp>
      <p:sp>
        <p:nvSpPr>
          <p:cNvPr id="5" name="Object 4"/>
          <p:cNvSpPr/>
          <p:nvPr/>
        </p:nvSpPr>
        <p:spPr>
          <a:xfrm>
            <a:off x="212454" y="2912632"/>
            <a:ext cx="5779952" cy="2218473"/>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To effectively monitor the adoption and performance of a Zero Trust architecture, a comprehensive telemetry and KPIs dashboard is essential. This dashboard provides a centralized view of the key metrics and service-level objectives (SLOs) that track the organization's progress towards their Zero Trust goals.</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Common Pitfalls (and Fixes)</a:t>
            </a:r>
            <a:endParaRPr lang="en-US" dirty="0"/>
          </a:p>
        </p:txBody>
      </p:sp>
      <p:sp>
        <p:nvSpPr>
          <p:cNvPr id="3" name="Object 2"/>
          <p:cNvSpPr/>
          <p:nvPr/>
        </p:nvSpPr>
        <p:spPr>
          <a:xfrm>
            <a:off x="952262" y="1781622"/>
            <a:ext cx="5446938" cy="4024894"/>
          </a:xfrm>
          <a:prstGeom prst="rect">
            <a:avLst/>
          </a:prstGeom>
          <a:noFill/>
        </p:spPr>
        <p:txBody>
          <a:bodyPr wrap="square" rtlCol="0" anchor="t" bIns="0" lIns="0" rIns="0" tIns="0"/>
          <a:lstStyle/>
          <a:p>
            <a:pPr algn="l" marL="242900" indent="-242900">
              <a:lnSpc>
                <a:spcPts val="1892"/>
              </a:lnSpc>
              <a:buSzPct val="100000"/>
              <a:buChar char="•"/>
            </a:pPr>
            <a:r>
              <a:rPr lang="en-US" b="1" sz="1620" spc="-98" kern="0" dirty="0" smtClean="0">
                <a:solidFill>
                  <a:srgbClr val="ffffff"/>
                </a:solidFill>
                <a:latin typeface="Inter" pitchFamily="34" charset="0"/>
                <a:ea typeface="Inter" pitchFamily="34" charset="-122"/>
                <a:cs typeface="Inter" pitchFamily="34" charset="-120"/>
              </a:rPr>
              <a:t>Tech-first, identity-later</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Prioritizing technology deployment over identity hygiene and access management. The fix is to start with strengthening the identity foundation, including implementing robust single sign-on (SSO), multi-factor authentication (MFA), and cleaning up user groups and attributes.</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Lifting VPN into ZTNA 1:1</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Directly migrating from a traditional VPN to a Zero Trust Network Access (ZTNA) solution without re-evaluating access policies. The fix is to model application access based on user roles and tasks, not network subnets.</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Overlooking device posture</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Failing to gate access based on the compliance and security state of user devices. The fix is to establish device management and security controls, and use them as part of the access decision process.</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Ignoring legacy applications</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Neglecting to address older, difficult-to-secure applications during the Zero Trust transition. The fix is to front these legacy apps with ZTNA solutions or application proxies, while planning for their eventual modernization.</a:t>
            </a:r>
            <a:endParaRPr lang="en-US" dirty="0"/>
          </a:p>
        </p:txBody>
      </p:sp>
      <p:sp>
        <p:nvSpPr>
          <p:cNvPr id="4" name="Object 3"/>
          <p:cNvSpPr/>
          <p:nvPr/>
        </p:nvSpPr>
        <p:spPr>
          <a:xfrm>
            <a:off x="6284928" y="1781622"/>
            <a:ext cx="5446938" cy="4024894"/>
          </a:xfrm>
          <a:prstGeom prst="rect">
            <a:avLst/>
          </a:prstGeom>
          <a:noFill/>
        </p:spPr>
        <p:txBody>
          <a:bodyPr wrap="square" rtlCol="0" anchor="t" bIns="0" lIns="0" rIns="0" tIns="0"/>
          <a:lstStyle/>
          <a:p>
            <a:pPr algn="l" marL="242900" indent="-242900">
              <a:lnSpc>
                <a:spcPts val="1892"/>
              </a:lnSpc>
              <a:buSzPct val="100000"/>
              <a:buChar char="•"/>
            </a:pPr>
            <a:r>
              <a:rPr lang="en-US" b="1" sz="1620" spc="-98" kern="0" dirty="0" smtClean="0">
                <a:solidFill>
                  <a:srgbClr val="ffffff"/>
                </a:solidFill>
                <a:latin typeface="Inter" pitchFamily="34" charset="0"/>
                <a:ea typeface="Inter" pitchFamily="34" charset="-122"/>
                <a:cs typeface="Inter" pitchFamily="34" charset="-120"/>
              </a:rPr>
              <a:t>Static exceptions that never expire</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Allowing open-ended exceptions to Zero Trust policies without regular review and expiration. The fix is to implement time-bound approvals with designated owners and a structured review cadence.</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No data classification</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Lacking a comprehensive data classification and labeling scheme to drive access controls and data protection. The fix is to establish a minimal 3-tier data classification model and automate labeling in pipelines and SaaS applications.</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Under-measured outcomes</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Failing to define and track key performance indicators (KPIs) and service-level objectives (SLOs) to measure Zero Trust progress. The fix is to clearly define the relevant KPIs and SLOs, instrument the policy enforcement points (PEPs), and conduct regular reviews to drive continuous improvement.</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Poor change communications</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Neglecting user experience and change management during the Zero Trust rollout. The fix is to prioritize UX-first pilots, in-product prompts, and comprehensive helpdesk runbooks and training.</a:t>
            </a:r>
            <a:endParaRPr lang="en-US" dirty="0"/>
          </a:p>
        </p:txBody>
      </p:sp>
      <p:sp>
        <p:nvSpPr>
          <p:cNvPr id="5" name="Object 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 Trust Adoption Guide</dc:title>
  <dc:subject>Zero Trust Adoption Guide</dc:subject>
  <dc:creator>saket gurukar</dc:creator>
  <cp:lastModifiedBy>saket gurukar</cp:lastModifiedBy>
  <cp:revision>1</cp:revision>
  <dcterms:created xsi:type="dcterms:W3CDTF">2025-11-10T22:19:17.361Z</dcterms:created>
  <dcterms:modified xsi:type="dcterms:W3CDTF">2025-11-10T22:19:17.361Z</dcterms:modified>
</cp:coreProperties>
</file>